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65"/>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5/17/2023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5/17/2023</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hyperlink" Target="https://www.youtube.com/watch?v=eMkxq8Xdfb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a:extLst>
              <a:ext uri="{FF2B5EF4-FFF2-40B4-BE49-F238E27FC236}">
                <a16:creationId xmlns:a16="http://schemas.microsoft.com/office/drawing/2014/main" id="{31AD7AD2-F4C4-4F88-B054-6D24723CE1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5943600" y="5674827"/>
            <a:ext cx="2286000" cy="1360884"/>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372" r="372"/>
          <a:stretch/>
        </p:blipFill>
        <p:spPr bwMode="auto">
          <a:xfrm>
            <a:off x="0" y="0"/>
            <a:ext cx="8229600" cy="5451143"/>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5521209"/>
            <a:ext cx="5867400" cy="3397270"/>
          </a:xfrm>
        </p:spPr>
        <p:txBody>
          <a:bodyPr anchor="ctr">
            <a:noAutofit/>
          </a:bodyPr>
          <a:lstStyle/>
          <a:p>
            <a:r>
              <a:rPr lang="en-US" sz="1100" b="1" i="1" dirty="0">
                <a:solidFill>
                  <a:schemeClr val="tx2">
                    <a:lumMod val="75000"/>
                  </a:schemeClr>
                </a:solidFill>
                <a:latin typeface="Trebuchet MS" panose="020B0603020202020204" pitchFamily="34" charset="0"/>
              </a:rPr>
              <a:t>DEEP WATER!!  34.85 ACRES ON THE WANDO RIVER!!</a:t>
            </a:r>
          </a:p>
          <a:p>
            <a:r>
              <a:rPr lang="en-US" sz="1100" dirty="0">
                <a:solidFill>
                  <a:schemeClr val="tx2">
                    <a:lumMod val="75000"/>
                  </a:schemeClr>
                </a:solidFill>
                <a:latin typeface="Trebuchet MS" panose="020B0603020202020204" pitchFamily="34" charset="0"/>
              </a:rPr>
              <a:t>Dock and Septic permits in hand and site is ready to build on now!!  6 ft OF WATER AT LOW TIDE! This property offers panoramic views of its tranquil riverfront setting, the privacy that you long for, and fabulous views of one of the most beautiful waterfront sunsets in the Lowcountry! Located less than 10 minutes from Costco, Wando High School, and Roper Hospital, you will feel worlds away! Adorned with magical moss draped Oak trees and lush Palmettos, this peaceful paradise can be all yours! Welcome to life in the Lowcountry, where you can swim, fish, boat, or just relax ....your options are endless!</a:t>
            </a:r>
          </a:p>
          <a:p>
            <a:endParaRPr lang="en-US" sz="1100" dirty="0">
              <a:solidFill>
                <a:schemeClr val="tx2">
                  <a:lumMod val="75000"/>
                </a:schemeClr>
              </a:solidFill>
              <a:latin typeface="Trebuchet MS" panose="020B0603020202020204" pitchFamily="34" charset="0"/>
            </a:endParaRPr>
          </a:p>
          <a:p>
            <a:r>
              <a:rPr lang="en-US" sz="1100" b="1" u="sng" dirty="0">
                <a:solidFill>
                  <a:schemeClr val="tx2">
                    <a:lumMod val="75000"/>
                  </a:schemeClr>
                </a:solidFill>
                <a:latin typeface="Trebuchet MS" panose="020B0603020202020204" pitchFamily="34" charset="0"/>
              </a:rPr>
              <a:t>FEATURES</a:t>
            </a:r>
          </a:p>
          <a:p>
            <a:r>
              <a:rPr lang="en-US" sz="1100" b="1" i="1" dirty="0">
                <a:solidFill>
                  <a:srgbClr val="FF0000"/>
                </a:solidFill>
                <a:latin typeface="Trebuchet MS" panose="020B0603020202020204" pitchFamily="34" charset="0"/>
              </a:rPr>
              <a:t>5 Lots remaining</a:t>
            </a:r>
            <a:r>
              <a:rPr lang="en-US" sz="1100" dirty="0">
                <a:solidFill>
                  <a:schemeClr val="tx2">
                    <a:lumMod val="75000"/>
                  </a:schemeClr>
                </a:solidFill>
                <a:latin typeface="Trebuchet MS" panose="020B0603020202020204" pitchFamily="34" charset="0"/>
              </a:rPr>
              <a:t> - ranging from 3 to 10 acres</a:t>
            </a:r>
          </a:p>
          <a:p>
            <a:r>
              <a:rPr lang="en-US" sz="1100" dirty="0">
                <a:solidFill>
                  <a:schemeClr val="tx2">
                    <a:lumMod val="75000"/>
                  </a:schemeClr>
                </a:solidFill>
                <a:latin typeface="Trebuchet MS" panose="020B0603020202020204" pitchFamily="34" charset="0"/>
              </a:rPr>
              <a:t>Price ranging from $625,000 to $925,000</a:t>
            </a:r>
          </a:p>
          <a:p>
            <a:r>
              <a:rPr lang="en-US" sz="1100" dirty="0">
                <a:solidFill>
                  <a:schemeClr val="tx2">
                    <a:lumMod val="75000"/>
                  </a:schemeClr>
                </a:solidFill>
                <a:latin typeface="Trebuchet MS" panose="020B0603020202020204" pitchFamily="34" charset="0"/>
              </a:rPr>
              <a:t>Dock and Septic Permits in hand!</a:t>
            </a:r>
          </a:p>
          <a:p>
            <a:r>
              <a:rPr lang="en-US" sz="1100" dirty="0">
                <a:solidFill>
                  <a:schemeClr val="tx2">
                    <a:lumMod val="75000"/>
                  </a:schemeClr>
                </a:solidFill>
                <a:latin typeface="Trebuchet MS" panose="020B0603020202020204" pitchFamily="34" charset="0"/>
              </a:rPr>
              <a:t>6-8 ft Water at Low Tide</a:t>
            </a:r>
          </a:p>
          <a:p>
            <a:r>
              <a:rPr lang="en-US" sz="1100" dirty="0">
                <a:solidFill>
                  <a:schemeClr val="tx2">
                    <a:lumMod val="75000"/>
                  </a:schemeClr>
                </a:solidFill>
                <a:latin typeface="Trebuchet MS" panose="020B0603020202020204" pitchFamily="34" charset="0"/>
              </a:rPr>
              <a:t>Close to everything, feels worlds away!</a:t>
            </a:r>
          </a:p>
          <a:p>
            <a:endParaRPr lang="en-US" sz="1100" dirty="0">
              <a:solidFill>
                <a:schemeClr val="tx2">
                  <a:lumMod val="75000"/>
                </a:schemeClr>
              </a:solidFill>
              <a:latin typeface="Trebuchet MS" panose="020B0603020202020204" pitchFamily="34" charset="0"/>
            </a:endParaRPr>
          </a:p>
          <a:p>
            <a:r>
              <a:rPr lang="en-US" sz="1100" dirty="0">
                <a:solidFill>
                  <a:schemeClr val="tx2">
                    <a:lumMod val="75000"/>
                  </a:schemeClr>
                </a:solidFill>
                <a:latin typeface="Trebuchet MS" panose="020B0603020202020204" pitchFamily="34" charset="0"/>
                <a:hlinkClick r:id="rId4"/>
              </a:rPr>
              <a:t>https://www.youtube.com/watch?v=eMkxq8Xdfbs</a:t>
            </a:r>
            <a:r>
              <a:rPr lang="en-US" sz="1100" dirty="0">
                <a:solidFill>
                  <a:schemeClr val="tx2">
                    <a:lumMod val="75000"/>
                  </a:schemeClr>
                </a:solidFill>
                <a:latin typeface="Trebuchet MS" panose="020B0603020202020204" pitchFamily="34" charset="0"/>
              </a:rPr>
              <a:t> </a:t>
            </a:r>
          </a:p>
        </p:txBody>
      </p:sp>
      <p:sp>
        <p:nvSpPr>
          <p:cNvPr id="17" name="Rectangle 16"/>
          <p:cNvSpPr/>
          <p:nvPr/>
        </p:nvSpPr>
        <p:spPr>
          <a:xfrm>
            <a:off x="1709288" y="9078640"/>
            <a:ext cx="2448825" cy="823302"/>
          </a:xfrm>
          <a:prstGeom prst="rect">
            <a:avLst/>
          </a:prstGeom>
        </p:spPr>
        <p:txBody>
          <a:bodyPr wrap="square">
            <a:spAutoFit/>
          </a:bodyPr>
          <a:lstStyle/>
          <a:p>
            <a:pPr algn="ctr"/>
            <a:r>
              <a:rPr lang="en-US" sz="1600" dirty="0">
                <a:solidFill>
                  <a:srgbClr val="00325C"/>
                </a:solidFill>
                <a:latin typeface="Trebuchet MS" panose="020B0603020202020204" pitchFamily="34" charset="0"/>
              </a:rPr>
              <a:t>Wendy Arnsdorff</a:t>
            </a:r>
          </a:p>
          <a:p>
            <a:pPr algn="ctr"/>
            <a:r>
              <a:rPr lang="en-US" sz="1050" dirty="0">
                <a:solidFill>
                  <a:srgbClr val="00325C"/>
                </a:solidFill>
                <a:latin typeface="Trebuchet MS" panose="020B0603020202020204" pitchFamily="34" charset="0"/>
              </a:rPr>
              <a:t>843-364-8619</a:t>
            </a:r>
          </a:p>
          <a:p>
            <a:pPr algn="ctr"/>
            <a:r>
              <a:rPr lang="en-US" sz="1050" dirty="0">
                <a:solidFill>
                  <a:srgbClr val="00325C"/>
                </a:solidFill>
                <a:latin typeface="Trebuchet MS" panose="020B0603020202020204" pitchFamily="34" charset="0"/>
              </a:rPr>
              <a:t>wendy.arnsdorff@carolinaone.com</a:t>
            </a:r>
            <a:br>
              <a:rPr lang="en-US" sz="1050" dirty="0">
                <a:solidFill>
                  <a:srgbClr val="00325C"/>
                </a:solidFill>
                <a:latin typeface="Trebuchet MS" panose="020B0603020202020204" pitchFamily="34" charset="0"/>
              </a:rPr>
            </a:br>
            <a:r>
              <a:rPr lang="en-US" sz="1050" dirty="0">
                <a:solidFill>
                  <a:srgbClr val="00325C"/>
                </a:solidFill>
                <a:latin typeface="Trebuchet MS" panose="020B0603020202020204" pitchFamily="34" charset="0"/>
              </a:rPr>
              <a:t>www.wendyarnsdorff.com</a:t>
            </a:r>
          </a:p>
        </p:txBody>
      </p:sp>
      <p:sp>
        <p:nvSpPr>
          <p:cNvPr id="18" name="Rectangle 17"/>
          <p:cNvSpPr/>
          <p:nvPr/>
        </p:nvSpPr>
        <p:spPr>
          <a:xfrm>
            <a:off x="457200" y="9876201"/>
            <a:ext cx="4953000" cy="200055"/>
          </a:xfrm>
          <a:prstGeom prst="rect">
            <a:avLst/>
          </a:prstGeom>
        </p:spPr>
        <p:txBody>
          <a:bodyPr wrap="square" anchor="ctr">
            <a:spAutoFit/>
          </a:bodyPr>
          <a:lstStyle/>
          <a:p>
            <a:pPr algn="ctr"/>
            <a:r>
              <a:rPr lang="en-US" sz="700" dirty="0">
                <a:solidFill>
                  <a:schemeClr val="accent1">
                    <a:lumMod val="50000"/>
                  </a:schemeClr>
                </a:solidFill>
                <a:latin typeface="Trebuchet MS" panose="020B0603020202020204" pitchFamily="34" charset="0"/>
              </a:rPr>
              <a:t>Carolina One Real Estate :: Mt. Pleasant North Office :: 2713 N Highway 17 :: Mt. Pleasant, SC 29466</a:t>
            </a:r>
          </a:p>
        </p:txBody>
      </p:sp>
      <p:sp>
        <p:nvSpPr>
          <p:cNvPr id="23" name="Rectangle 22"/>
          <p:cNvSpPr/>
          <p:nvPr/>
        </p:nvSpPr>
        <p:spPr>
          <a:xfrm>
            <a:off x="0" y="1"/>
            <a:ext cx="8229600" cy="584775"/>
          </a:xfrm>
          <a:prstGeom prst="rect">
            <a:avLst/>
          </a:prstGeom>
          <a:noFill/>
        </p:spPr>
        <p:txBody>
          <a:bodyPr wrap="square">
            <a:spAutoFit/>
          </a:bodyPr>
          <a:lstStyle/>
          <a:p>
            <a:pPr algn="r"/>
            <a:r>
              <a:rPr lang="en-US" sz="3200" b="1" i="1" dirty="0">
                <a:ln w="3175">
                  <a:solidFill>
                    <a:schemeClr val="tx2"/>
                  </a:solidFill>
                </a:ln>
                <a:solidFill>
                  <a:schemeClr val="bg1"/>
                </a:solidFill>
                <a:effectLst>
                  <a:outerShdw blurRad="38100" dist="38100" dir="2700000" algn="tl">
                    <a:srgbClr val="000000">
                      <a:alpha val="43137"/>
                    </a:srgbClr>
                  </a:outerShdw>
                </a:effectLst>
                <a:latin typeface="IncognitoMeridies" panose="00000400000000000000" pitchFamily="2" charset="0"/>
              </a:rPr>
              <a:t>Awendaw on the River</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6512" y="9145949"/>
            <a:ext cx="1000889" cy="688685"/>
          </a:xfrm>
          <a:prstGeom prst="rect">
            <a:avLst/>
          </a:prstGeom>
        </p:spPr>
      </p:pic>
      <p:sp>
        <p:nvSpPr>
          <p:cNvPr id="2" name="Title 1"/>
          <p:cNvSpPr>
            <a:spLocks noGrp="1"/>
          </p:cNvSpPr>
          <p:nvPr>
            <p:ph type="ctrTitle"/>
          </p:nvPr>
        </p:nvSpPr>
        <p:spPr>
          <a:xfrm>
            <a:off x="0" y="4673053"/>
            <a:ext cx="8229600" cy="778090"/>
          </a:xfrm>
        </p:spPr>
        <p:txBody>
          <a:bodyPr anchor="ctr">
            <a:noAutofit/>
            <a:scene3d>
              <a:camera prst="orthographicFront"/>
              <a:lightRig rig="soft" dir="t">
                <a:rot lat="0" lon="0" rev="17220000"/>
              </a:lightRig>
            </a:scene3d>
            <a:sp3d prstMaterial="softEdge"/>
          </a:bodyPr>
          <a:lstStyle/>
          <a:p>
            <a:pPr algn="l"/>
            <a:r>
              <a:rPr lang="en-US" sz="32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t>00 Cedar Plantation Lane</a:t>
            </a:r>
            <a:br>
              <a:rPr lang="en-US" sz="24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br>
            <a:r>
              <a:rPr lang="en-US" sz="18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rPr>
              <a:t>Awendaw, SC 29429 | MLS# 23006567 | $4,400,000 </a:t>
            </a:r>
            <a:endParaRPr lang="en-US" sz="1200" cap="none" dirty="0">
              <a:ln w="3175" cmpd="sng">
                <a:solidFill>
                  <a:schemeClr val="tx2"/>
                </a:solidFill>
                <a:prstDash val="solid"/>
              </a:ln>
              <a:solidFill>
                <a:schemeClr val="bg1"/>
              </a:solidFill>
              <a:effectLst>
                <a:outerShdw blurRad="50800" dist="38100" dir="2700000" algn="tl" rotWithShape="0">
                  <a:prstClr val="black">
                    <a:alpha val="40000"/>
                  </a:prstClr>
                </a:outerShdw>
              </a:effectLst>
              <a:latin typeface="Trebuchet MS" panose="020B0603020202020204" pitchFamily="34" charset="0"/>
            </a:endParaRPr>
          </a:p>
        </p:txBody>
      </p:sp>
      <p:sp>
        <p:nvSpPr>
          <p:cNvPr id="5" name="Diagonal Stripe 4"/>
          <p:cNvSpPr/>
          <p:nvPr/>
        </p:nvSpPr>
        <p:spPr>
          <a:xfrm>
            <a:off x="0" y="-5978"/>
            <a:ext cx="1827110" cy="1828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909406">
            <a:off x="-268350" y="336502"/>
            <a:ext cx="1914115" cy="646331"/>
          </a:xfrm>
          <a:prstGeom prst="rect">
            <a:avLst/>
          </a:prstGeom>
          <a:noFill/>
        </p:spPr>
        <p:txBody>
          <a:bodyPr wrap="none" rtlCol="0">
            <a:spAutoFit/>
          </a:bodyPr>
          <a:lstStyle/>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5 Lots Left</a:t>
            </a:r>
          </a:p>
          <a:p>
            <a:pPr algn="ctr"/>
            <a:r>
              <a:rPr lang="en-US" sz="1800" b="1" i="1" dirty="0">
                <a:solidFill>
                  <a:schemeClr val="bg1"/>
                </a:solidFill>
                <a:effectLst>
                  <a:outerShdw blurRad="38100" dist="38100" dir="2700000" algn="tl">
                    <a:srgbClr val="000000">
                      <a:alpha val="43137"/>
                    </a:srgbClr>
                  </a:outerShdw>
                </a:effectLst>
                <a:latin typeface="Trebuchet MS" panose="020B0603020202020204" pitchFamily="34" charset="0"/>
              </a:rPr>
              <a:t>To Choose From</a:t>
            </a:r>
          </a:p>
        </p:txBody>
      </p:sp>
      <p:pic>
        <p:nvPicPr>
          <p:cNvPr id="9" name="Picture 2" descr="http://photos.flexmls.com/chs/201410281947281984660000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9067437"/>
            <a:ext cx="890692" cy="84570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943600" y="7259395"/>
            <a:ext cx="2286000" cy="1232297"/>
          </a:xfrm>
          <a:prstGeom prst="rect">
            <a:avLst/>
          </a:prstGeom>
          <a:ln>
            <a:noFill/>
          </a:ln>
          <a:effectLst/>
        </p:spPr>
      </p:pic>
      <p:pic>
        <p:nvPicPr>
          <p:cNvPr id="4" name="Picture 3">
            <a:extLst>
              <a:ext uri="{FF2B5EF4-FFF2-40B4-BE49-F238E27FC236}">
                <a16:creationId xmlns:a16="http://schemas.microsoft.com/office/drawing/2014/main" id="{CB187310-77ED-6064-0EA6-5EC03093168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943600" y="8715375"/>
            <a:ext cx="2286000" cy="1343025"/>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741</TotalTime>
  <Words>249</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IncognitoMeridies</vt:lpstr>
      <vt:lpstr>Lucida Sans</vt:lpstr>
      <vt:lpstr>Trebuchet MS</vt:lpstr>
      <vt:lpstr>Wingdings</vt:lpstr>
      <vt:lpstr>Wingdings 2</vt:lpstr>
      <vt:lpstr>Wingdings 3</vt:lpstr>
      <vt:lpstr>Apex</vt:lpstr>
      <vt:lpstr>00 Cedar Plantation Lane Awendaw, SC 29429 | MLS# 23006567 | $4,400,000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99</cp:revision>
  <dcterms:created xsi:type="dcterms:W3CDTF">2006-08-16T00:00:00Z</dcterms:created>
  <dcterms:modified xsi:type="dcterms:W3CDTF">2023-05-17T15:35:37Z</dcterms:modified>
</cp:coreProperties>
</file>