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6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6/26/2023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6/26/2023</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hyperlink" Target="https://www.youtube.com/watch?v=eMkxq8Xdfb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31AD7AD2-F4C4-4F88-B054-6D24723CE1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943600" y="5674827"/>
            <a:ext cx="2286000" cy="1360884"/>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372" r="372"/>
          <a:stretch/>
        </p:blipFill>
        <p:spPr bwMode="auto">
          <a:xfrm>
            <a:off x="0" y="0"/>
            <a:ext cx="8229600" cy="5451143"/>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5521209"/>
            <a:ext cx="5867400" cy="3397270"/>
          </a:xfrm>
        </p:spPr>
        <p:txBody>
          <a:bodyPr anchor="ctr">
            <a:noAutofit/>
          </a:bodyPr>
          <a:lstStyle/>
          <a:p>
            <a:r>
              <a:rPr lang="en-US" sz="1100" b="1" i="1" dirty="0">
                <a:solidFill>
                  <a:schemeClr val="tx2">
                    <a:lumMod val="75000"/>
                  </a:schemeClr>
                </a:solidFill>
                <a:latin typeface="Trebuchet MS" panose="020B0603020202020204" pitchFamily="34" charset="0"/>
              </a:rPr>
              <a:t>16 Acres of Deep Water Paradise!</a:t>
            </a:r>
          </a:p>
          <a:p>
            <a:r>
              <a:rPr lang="en-US" sz="1100" dirty="0">
                <a:solidFill>
                  <a:schemeClr val="tx2">
                    <a:lumMod val="75000"/>
                  </a:schemeClr>
                </a:solidFill>
                <a:latin typeface="Trebuchet MS" panose="020B0603020202020204" pitchFamily="34" charset="0"/>
              </a:rPr>
              <a:t>The entrance of this property is lined with magical moss draped oak trees with long views over waving marsh, both saltwater AND freshwater ponds, and even your very own little private island! This site offers panoramic views of a tranquil riverfront setting and fabulous views of one of the most beautiful waterfront sunsets in the Lowcountry! Located less than 10 minutes from Costco, Wando High School, and Roper Hospital, these lots provide the privacy you long for, yet feels worlds away! Welcome to life in the Lowcountry, where you can swim, fish, boat, or just relax ....your opportunities are endless!</a:t>
            </a:r>
          </a:p>
          <a:p>
            <a:endParaRPr lang="en-US" sz="1100" dirty="0">
              <a:solidFill>
                <a:schemeClr val="tx2">
                  <a:lumMod val="75000"/>
                </a:schemeClr>
              </a:solidFill>
              <a:latin typeface="Trebuchet MS" panose="020B0603020202020204" pitchFamily="34" charset="0"/>
            </a:endParaRPr>
          </a:p>
          <a:p>
            <a:r>
              <a:rPr lang="en-US" sz="1100" b="1" u="sng" dirty="0">
                <a:solidFill>
                  <a:schemeClr val="tx2">
                    <a:lumMod val="75000"/>
                  </a:schemeClr>
                </a:solidFill>
                <a:latin typeface="Trebuchet MS" panose="020B0603020202020204" pitchFamily="34" charset="0"/>
              </a:rPr>
              <a:t>FEATURES</a:t>
            </a:r>
          </a:p>
          <a:p>
            <a:r>
              <a:rPr lang="en-US" sz="1100" b="1" dirty="0">
                <a:latin typeface="Trebuchet MS" panose="020B0603020202020204" pitchFamily="34" charset="0"/>
              </a:rPr>
              <a:t>Dock and Septic Permits in hand!</a:t>
            </a:r>
          </a:p>
          <a:p>
            <a:r>
              <a:rPr lang="en-US" sz="1100" b="1" dirty="0">
                <a:latin typeface="Trebuchet MS" panose="020B0603020202020204" pitchFamily="34" charset="0"/>
              </a:rPr>
              <a:t>Saltwater and Freshwater Ponds</a:t>
            </a:r>
          </a:p>
          <a:p>
            <a:r>
              <a:rPr lang="en-US" sz="1100" b="1" dirty="0">
                <a:latin typeface="Trebuchet MS" panose="020B0603020202020204" pitchFamily="34" charset="0"/>
              </a:rPr>
              <a:t>Your very own Private Island!</a:t>
            </a:r>
          </a:p>
          <a:p>
            <a:r>
              <a:rPr lang="en-US" sz="1100" b="1" dirty="0">
                <a:latin typeface="Trebuchet MS" panose="020B0603020202020204" pitchFamily="34" charset="0"/>
              </a:rPr>
              <a:t> 6-8 ft Water at Low Tide</a:t>
            </a:r>
          </a:p>
          <a:p>
            <a:r>
              <a:rPr lang="en-US" sz="1100" b="1" dirty="0">
                <a:latin typeface="Trebuchet MS" panose="020B0603020202020204" pitchFamily="34" charset="0"/>
              </a:rPr>
              <a:t>Close to everything, feels world's away!</a:t>
            </a:r>
          </a:p>
          <a:p>
            <a:endParaRPr lang="en-US" sz="1100" dirty="0">
              <a:solidFill>
                <a:schemeClr val="tx2">
                  <a:lumMod val="75000"/>
                </a:schemeClr>
              </a:solidFill>
              <a:latin typeface="Trebuchet MS" panose="020B0603020202020204" pitchFamily="34" charset="0"/>
            </a:endParaRPr>
          </a:p>
          <a:p>
            <a:r>
              <a:rPr lang="en-US" sz="1100" dirty="0">
                <a:solidFill>
                  <a:schemeClr val="tx2">
                    <a:lumMod val="75000"/>
                  </a:schemeClr>
                </a:solidFill>
                <a:latin typeface="Trebuchet MS" panose="020B0603020202020204" pitchFamily="34" charset="0"/>
                <a:hlinkClick r:id="rId4"/>
              </a:rPr>
              <a:t>https://www.youtube.com/watch?v=eMkxq8Xdfbs</a:t>
            </a:r>
            <a:r>
              <a:rPr lang="en-US" sz="1100" dirty="0">
                <a:solidFill>
                  <a:schemeClr val="tx2">
                    <a:lumMod val="75000"/>
                  </a:schemeClr>
                </a:solidFill>
                <a:latin typeface="Trebuchet MS" panose="020B0603020202020204" pitchFamily="34" charset="0"/>
              </a:rPr>
              <a:t> </a:t>
            </a:r>
          </a:p>
        </p:txBody>
      </p:sp>
      <p:sp>
        <p:nvSpPr>
          <p:cNvPr id="17" name="Rectangle 16"/>
          <p:cNvSpPr/>
          <p:nvPr/>
        </p:nvSpPr>
        <p:spPr>
          <a:xfrm>
            <a:off x="1709288" y="9078640"/>
            <a:ext cx="2448825" cy="823302"/>
          </a:xfrm>
          <a:prstGeom prst="rect">
            <a:avLst/>
          </a:prstGeom>
        </p:spPr>
        <p:txBody>
          <a:bodyPr wrap="square">
            <a:spAutoFit/>
          </a:bodyPr>
          <a:lstStyle/>
          <a:p>
            <a:pPr algn="ctr"/>
            <a:r>
              <a:rPr lang="en-US" sz="1600" dirty="0">
                <a:solidFill>
                  <a:srgbClr val="00325C"/>
                </a:solidFill>
                <a:latin typeface="Trebuchet MS" panose="020B0603020202020204" pitchFamily="34" charset="0"/>
              </a:rPr>
              <a:t>Wendy Arnsdorff</a:t>
            </a:r>
          </a:p>
          <a:p>
            <a:pPr algn="ctr"/>
            <a:r>
              <a:rPr lang="en-US" sz="1050" dirty="0">
                <a:solidFill>
                  <a:srgbClr val="00325C"/>
                </a:solidFill>
                <a:latin typeface="Trebuchet MS" panose="020B0603020202020204" pitchFamily="34" charset="0"/>
              </a:rPr>
              <a:t>843-364-8619</a:t>
            </a:r>
          </a:p>
          <a:p>
            <a:pPr algn="ctr"/>
            <a:r>
              <a:rPr lang="en-US" sz="1050" dirty="0">
                <a:solidFill>
                  <a:srgbClr val="00325C"/>
                </a:solidFill>
                <a:latin typeface="Trebuchet MS" panose="020B0603020202020204" pitchFamily="34" charset="0"/>
              </a:rPr>
              <a:t>wendy.arnsdorff@carolinaone.com</a:t>
            </a:r>
            <a:br>
              <a:rPr lang="en-US" sz="1050" dirty="0">
                <a:solidFill>
                  <a:srgbClr val="00325C"/>
                </a:solidFill>
                <a:latin typeface="Trebuchet MS" panose="020B0603020202020204" pitchFamily="34" charset="0"/>
              </a:rPr>
            </a:br>
            <a:r>
              <a:rPr lang="en-US" sz="1050" dirty="0">
                <a:solidFill>
                  <a:srgbClr val="00325C"/>
                </a:solidFill>
                <a:latin typeface="Trebuchet MS" panose="020B0603020202020204" pitchFamily="34" charset="0"/>
              </a:rPr>
              <a:t>www.wendyarnsdorff.com</a:t>
            </a:r>
          </a:p>
        </p:txBody>
      </p:sp>
      <p:sp>
        <p:nvSpPr>
          <p:cNvPr id="18" name="Rectangle 17"/>
          <p:cNvSpPr/>
          <p:nvPr/>
        </p:nvSpPr>
        <p:spPr>
          <a:xfrm>
            <a:off x="457200" y="9876201"/>
            <a:ext cx="4953000" cy="200055"/>
          </a:xfrm>
          <a:prstGeom prst="rect">
            <a:avLst/>
          </a:prstGeom>
        </p:spPr>
        <p:txBody>
          <a:bodyPr wrap="square" anchor="ctr">
            <a:spAutoFit/>
          </a:bodyPr>
          <a:lstStyle/>
          <a:p>
            <a:pPr algn="ctr"/>
            <a:r>
              <a:rPr lang="en-US" sz="700" dirty="0">
                <a:solidFill>
                  <a:schemeClr val="accent1">
                    <a:lumMod val="50000"/>
                  </a:schemeClr>
                </a:solidFill>
                <a:latin typeface="Trebuchet MS" panose="020B0603020202020204" pitchFamily="34" charset="0"/>
              </a:rPr>
              <a:t>Carolina One Real Estate :: Mt. Pleasant North Office :: 2713 N Highway 17 :: Mt. Pleasant, SC 29466</a:t>
            </a:r>
          </a:p>
        </p:txBody>
      </p:sp>
      <p:sp>
        <p:nvSpPr>
          <p:cNvPr id="23" name="Rectangle 22"/>
          <p:cNvSpPr/>
          <p:nvPr/>
        </p:nvSpPr>
        <p:spPr>
          <a:xfrm>
            <a:off x="0" y="1"/>
            <a:ext cx="8229600" cy="584775"/>
          </a:xfrm>
          <a:prstGeom prst="rect">
            <a:avLst/>
          </a:prstGeom>
          <a:noFill/>
        </p:spPr>
        <p:txBody>
          <a:bodyPr wrap="square">
            <a:spAutoFit/>
          </a:bodyPr>
          <a:lstStyle/>
          <a:p>
            <a:pPr algn="r"/>
            <a:r>
              <a:rPr lang="en-US" sz="3200" b="1" i="1" dirty="0">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rPr>
              <a:t>Awendaw on the River</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512" y="9145949"/>
            <a:ext cx="1000889" cy="688685"/>
          </a:xfrm>
          <a:prstGeom prst="rect">
            <a:avLst/>
          </a:prstGeom>
        </p:spPr>
      </p:pic>
      <p:sp>
        <p:nvSpPr>
          <p:cNvPr id="2" name="Title 1"/>
          <p:cNvSpPr>
            <a:spLocks noGrp="1"/>
          </p:cNvSpPr>
          <p:nvPr>
            <p:ph type="ctrTitle"/>
          </p:nvPr>
        </p:nvSpPr>
        <p:spPr>
          <a:xfrm>
            <a:off x="0" y="4673053"/>
            <a:ext cx="8229600" cy="778090"/>
          </a:xfrm>
        </p:spPr>
        <p:txBody>
          <a:bodyPr anchor="ctr">
            <a:noAutofit/>
            <a:scene3d>
              <a:camera prst="orthographicFront"/>
              <a:lightRig rig="soft" dir="t">
                <a:rot lat="0" lon="0" rev="17220000"/>
              </a:lightRig>
            </a:scene3d>
            <a:sp3d prstMaterial="softEdge"/>
          </a:bodyPr>
          <a:lstStyle/>
          <a:p>
            <a:pPr algn="l"/>
            <a:r>
              <a:rPr lang="en-US" sz="32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00 Cedar Plantation Lane</a:t>
            </a:r>
            <a:br>
              <a:rPr lang="en-US" sz="24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br>
            <a:r>
              <a:rPr lang="en-US" sz="18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Awendaw, SC 29429 | MLS# 23013425 | $1,490,000</a:t>
            </a:r>
            <a:endParaRPr lang="en-US" sz="12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endParaRPr>
          </a:p>
        </p:txBody>
      </p:sp>
      <p:sp>
        <p:nvSpPr>
          <p:cNvPr id="5" name="Diagonal Stripe 4"/>
          <p:cNvSpPr/>
          <p:nvPr/>
        </p:nvSpPr>
        <p:spPr>
          <a:xfrm>
            <a:off x="0" y="-5978"/>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909406">
            <a:off x="19295" y="336502"/>
            <a:ext cx="1338829" cy="646331"/>
          </a:xfrm>
          <a:prstGeom prst="rect">
            <a:avLst/>
          </a:prstGeom>
          <a:noFill/>
        </p:spPr>
        <p:txBody>
          <a:bodyPr wrap="none" rtlCol="0">
            <a:spAutoFit/>
          </a:bodyPr>
          <a:lstStyle/>
          <a:p>
            <a:pPr algn="ctr"/>
            <a:r>
              <a:rPr lang="en-US" sz="1800" b="1" i="1">
                <a:solidFill>
                  <a:schemeClr val="bg1"/>
                </a:solidFill>
                <a:effectLst>
                  <a:outerShdw blurRad="38100" dist="38100" dir="2700000" algn="tl">
                    <a:srgbClr val="000000">
                      <a:alpha val="43137"/>
                    </a:srgbClr>
                  </a:outerShdw>
                </a:effectLst>
                <a:latin typeface="Trebuchet MS" panose="020B0603020202020204" pitchFamily="34" charset="0"/>
              </a:rPr>
              <a:t>Two Lots</a:t>
            </a:r>
            <a:br>
              <a:rPr lang="en-US" sz="1800" b="1" i="1">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b="1" i="1">
                <a:solidFill>
                  <a:schemeClr val="bg1"/>
                </a:solidFill>
                <a:effectLst>
                  <a:outerShdw blurRad="38100" dist="38100" dir="2700000" algn="tl">
                    <a:srgbClr val="000000">
                      <a:alpha val="43137"/>
                    </a:srgbClr>
                  </a:outerShdw>
                </a:effectLst>
                <a:latin typeface="Trebuchet MS" panose="020B0603020202020204" pitchFamily="34" charset="0"/>
              </a:rPr>
              <a:t>Combined!</a:t>
            </a:r>
            <a:endPar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pic>
        <p:nvPicPr>
          <p:cNvPr id="9" name="Picture 2" descr="http://photos.flexmls.com/chs/201410281947281984660000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9067437"/>
            <a:ext cx="890692" cy="8457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943600" y="7259395"/>
            <a:ext cx="2286000" cy="1232297"/>
          </a:xfrm>
          <a:prstGeom prst="rect">
            <a:avLst/>
          </a:prstGeom>
          <a:ln>
            <a:noFill/>
          </a:ln>
          <a:effectLst/>
        </p:spPr>
      </p:pic>
      <p:pic>
        <p:nvPicPr>
          <p:cNvPr id="4" name="Picture 3">
            <a:extLst>
              <a:ext uri="{FF2B5EF4-FFF2-40B4-BE49-F238E27FC236}">
                <a16:creationId xmlns:a16="http://schemas.microsoft.com/office/drawing/2014/main" id="{CB187310-77ED-6064-0EA6-5EC03093168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943600" y="8715375"/>
            <a:ext cx="2286000" cy="1343025"/>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758</TotalTime>
  <Words>231</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IncognitoMeridies</vt:lpstr>
      <vt:lpstr>Lucida Sans</vt:lpstr>
      <vt:lpstr>Trebuchet MS</vt:lpstr>
      <vt:lpstr>Wingdings</vt:lpstr>
      <vt:lpstr>Wingdings 2</vt:lpstr>
      <vt:lpstr>Wingdings 3</vt:lpstr>
      <vt:lpstr>Apex</vt:lpstr>
      <vt:lpstr>00 Cedar Plantation Lane Awendaw, SC 29429 | MLS# 23013425 | $1,490,000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101</cp:revision>
  <dcterms:created xsi:type="dcterms:W3CDTF">2006-08-16T00:00:00Z</dcterms:created>
  <dcterms:modified xsi:type="dcterms:W3CDTF">2023-06-26T14:53:25Z</dcterms:modified>
</cp:coreProperties>
</file>