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5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9E814CE8-938B-4D78-A0A8-EE51A12BB5C6}"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332820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814CE8-938B-4D78-A0A8-EE51A12BB5C6}"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288875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814CE8-938B-4D78-A0A8-EE51A12BB5C6}"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139210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814CE8-938B-4D78-A0A8-EE51A12BB5C6}"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411162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814CE8-938B-4D78-A0A8-EE51A12BB5C6}" type="datetimeFigureOut">
              <a:rPr lang="en-US" smtClean="0"/>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241233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814CE8-938B-4D78-A0A8-EE51A12BB5C6}"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394736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814CE8-938B-4D78-A0A8-EE51A12BB5C6}" type="datetimeFigureOut">
              <a:rPr lang="en-US" smtClean="0"/>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137282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814CE8-938B-4D78-A0A8-EE51A12BB5C6}" type="datetimeFigureOut">
              <a:rPr lang="en-US" smtClean="0"/>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404723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14CE8-938B-4D78-A0A8-EE51A12BB5C6}" type="datetimeFigureOut">
              <a:rPr lang="en-US" smtClean="0"/>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367921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9E814CE8-938B-4D78-A0A8-EE51A12BB5C6}"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429064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9E814CE8-938B-4D78-A0A8-EE51A12BB5C6}" type="datetimeFigureOut">
              <a:rPr lang="en-US" smtClean="0"/>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7268-692B-4C65-A9C2-9D6F1391D8AC}" type="slidenum">
              <a:rPr lang="en-US" smtClean="0"/>
              <a:t>‹#›</a:t>
            </a:fld>
            <a:endParaRPr lang="en-US"/>
          </a:p>
        </p:txBody>
      </p:sp>
    </p:spTree>
    <p:extLst>
      <p:ext uri="{BB962C8B-B14F-4D97-AF65-F5344CB8AC3E}">
        <p14:creationId xmlns:p14="http://schemas.microsoft.com/office/powerpoint/2010/main" val="171757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9E814CE8-938B-4D78-A0A8-EE51A12BB5C6}" type="datetimeFigureOut">
              <a:rPr lang="en-US" smtClean="0"/>
              <a:t>6/26/2017</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E78B7268-692B-4C65-A9C2-9D6F1391D8AC}" type="slidenum">
              <a:rPr lang="en-US" smtClean="0"/>
              <a:t>‹#›</a:t>
            </a:fld>
            <a:endParaRPr lang="en-US"/>
          </a:p>
        </p:txBody>
      </p:sp>
    </p:spTree>
    <p:extLst>
      <p:ext uri="{BB962C8B-B14F-4D97-AF65-F5344CB8AC3E}">
        <p14:creationId xmlns:p14="http://schemas.microsoft.com/office/powerpoint/2010/main" val="385913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gif"/><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t="-19000" b="-19000"/>
          </a:stretch>
        </a:blipFill>
        <a:effectLst/>
      </p:bgPr>
    </p:bg>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0" y="9412288"/>
            <a:ext cx="7772399"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Bell MT" panose="02020503060305020303" pitchFamily="18" charset="0"/>
              </a:rPr>
              <a:t>       AgentOwned Charleston Group </a:t>
            </a:r>
            <a:r>
              <a:rPr kumimoji="0" lang="en-US" altLang="en-US" sz="1200" b="0" i="0" u="none" strike="noStrike" cap="none" normalizeH="0" baseline="0" noProof="1">
                <a:ln>
                  <a:noFill/>
                </a:ln>
                <a:solidFill>
                  <a:schemeClr val="bg1"/>
                </a:solidFill>
                <a:effectLst/>
                <a:latin typeface="Times New Roman" panose="02020603050405020304" pitchFamily="18" charset="0"/>
              </a:rPr>
              <a:t>•</a:t>
            </a:r>
            <a:r>
              <a:rPr kumimoji="0" lang="en-US" altLang="en-US" sz="1200" b="0" i="0" u="none" strike="noStrike" cap="none" normalizeH="0" baseline="0" dirty="0">
                <a:ln>
                  <a:noFill/>
                </a:ln>
                <a:solidFill>
                  <a:schemeClr val="bg1"/>
                </a:solidFill>
                <a:effectLst/>
                <a:latin typeface="Bell MT" panose="02020503060305020303" pitchFamily="18" charset="0"/>
              </a:rPr>
              <a:t> 902 Savannah Hwy. </a:t>
            </a:r>
            <a:r>
              <a:rPr kumimoji="0" lang="en-US" altLang="en-US" sz="1200" b="0" i="0" u="none" strike="noStrike" cap="none" normalizeH="0" baseline="0" noProof="1">
                <a:ln>
                  <a:noFill/>
                </a:ln>
                <a:solidFill>
                  <a:schemeClr val="bg1"/>
                </a:solidFill>
                <a:effectLst/>
                <a:latin typeface="Times New Roman" panose="02020603050405020304" pitchFamily="18" charset="0"/>
              </a:rPr>
              <a:t>•</a:t>
            </a:r>
            <a:r>
              <a:rPr kumimoji="0" lang="en-US" altLang="en-US" sz="1200" b="0" i="0" u="none" strike="noStrike" cap="none" normalizeH="0" baseline="0" dirty="0">
                <a:ln>
                  <a:noFill/>
                </a:ln>
                <a:solidFill>
                  <a:schemeClr val="bg1"/>
                </a:solidFill>
                <a:effectLst/>
                <a:latin typeface="Bell MT" panose="02020503060305020303" pitchFamily="18" charset="0"/>
              </a:rPr>
              <a:t> Charleston, SC  29407</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 b="0" i="0" u="none" strike="noStrike" cap="none" normalizeH="0" baseline="0" dirty="0">
              <a:ln>
                <a:noFill/>
              </a:ln>
              <a:solidFill>
                <a:schemeClr val="bg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Times New Roman" panose="02020603050405020304" pitchFamily="18" charset="0"/>
              </a:rPr>
              <a:t>   Real Estate </a:t>
            </a:r>
            <a:r>
              <a:rPr kumimoji="0" lang="en-US" altLang="en-US" sz="1000" b="0" i="0" u="none" strike="noStrike" cap="none" normalizeH="0" baseline="0" noProof="1">
                <a:ln>
                  <a:noFill/>
                </a:ln>
                <a:solidFill>
                  <a:schemeClr val="bg1"/>
                </a:solidFill>
                <a:effectLst/>
                <a:latin typeface="Times New Roman" panose="02020603050405020304" pitchFamily="18" charset="0"/>
              </a:rPr>
              <a:t>•</a:t>
            </a:r>
            <a:r>
              <a:rPr kumimoji="0" lang="en-US" altLang="en-US" sz="1000" b="0" i="0" u="none" strike="noStrike" cap="none" normalizeH="0" baseline="0" dirty="0">
                <a:ln>
                  <a:noFill/>
                </a:ln>
                <a:solidFill>
                  <a:schemeClr val="bg1"/>
                </a:solidFill>
                <a:effectLst/>
                <a:latin typeface="Times New Roman" panose="02020603050405020304" pitchFamily="18" charset="0"/>
              </a:rPr>
              <a:t> Mortgage </a:t>
            </a:r>
            <a:r>
              <a:rPr kumimoji="0" lang="en-US" altLang="en-US" sz="1000" b="0" i="0" u="none" strike="noStrike" cap="none" normalizeH="0" baseline="0" noProof="1">
                <a:ln>
                  <a:noFill/>
                </a:ln>
                <a:solidFill>
                  <a:schemeClr val="bg1"/>
                </a:solidFill>
                <a:effectLst/>
                <a:latin typeface="Times New Roman" panose="02020603050405020304" pitchFamily="18" charset="0"/>
              </a:rPr>
              <a:t>•</a:t>
            </a:r>
            <a:r>
              <a:rPr kumimoji="0" lang="en-US" altLang="en-US" sz="1000" b="0" i="0" u="none" strike="noStrike" cap="none" normalizeH="0" baseline="0" dirty="0">
                <a:ln>
                  <a:noFill/>
                </a:ln>
                <a:solidFill>
                  <a:schemeClr val="bg1"/>
                </a:solidFill>
                <a:effectLst/>
                <a:latin typeface="Times New Roman" panose="02020603050405020304" pitchFamily="18" charset="0"/>
              </a:rPr>
              <a:t> Insurance</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4" name="Text Box 3"/>
          <p:cNvSpPr txBox="1">
            <a:spLocks noChangeArrowheads="1"/>
          </p:cNvSpPr>
          <p:nvPr/>
        </p:nvSpPr>
        <p:spPr bwMode="auto">
          <a:xfrm>
            <a:off x="1" y="8502633"/>
            <a:ext cx="7772398" cy="905585"/>
          </a:xfrm>
          <a:prstGeom prst="rect">
            <a:avLst/>
          </a:prstGeom>
          <a:noFill/>
          <a:ln>
            <a:noFill/>
          </a:ln>
          <a:effectLst/>
          <a:extLst>
            <a:ext uri="{909E8E84-426E-40DD-AFC4-6F175D3DCCD1}">
              <a14:hiddenFill xmlns:a14="http://schemas.microsoft.com/office/drawing/2010/main">
                <a:solidFill>
                  <a:srgbClr val="C2C2A3"/>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b="1" dirty="0">
                <a:solidFill>
                  <a:schemeClr val="bg1"/>
                </a:solidFill>
                <a:effectLst>
                  <a:outerShdw blurRad="38100" dist="38100" dir="2700000" algn="tl">
                    <a:srgbClr val="000000">
                      <a:alpha val="43137"/>
                    </a:srgbClr>
                  </a:outerShdw>
                </a:effectLst>
                <a:latin typeface="Bell MT" panose="02020503060305020303" pitchFamily="18" charset="0"/>
              </a:rPr>
              <a:t>David Andrews</a:t>
            </a:r>
          </a:p>
          <a:p>
            <a:pPr lvl="0" algn="ctr" eaLnBrk="0" fontAlgn="base" hangingPunct="0">
              <a:spcBef>
                <a:spcPct val="0"/>
              </a:spcBef>
              <a:spcAft>
                <a:spcPct val="0"/>
              </a:spcAft>
            </a:pPr>
            <a:r>
              <a:rPr lang="en-US" altLang="en-US" sz="1600" b="1" dirty="0">
                <a:solidFill>
                  <a:schemeClr val="bg1"/>
                </a:solidFill>
                <a:effectLst>
                  <a:outerShdw blurRad="38100" dist="38100" dir="2700000" algn="tl">
                    <a:srgbClr val="000000">
                      <a:alpha val="43137"/>
                    </a:srgbClr>
                  </a:outerShdw>
                </a:effectLst>
                <a:latin typeface="Bell MT" panose="02020503060305020303" pitchFamily="18" charset="0"/>
              </a:rPr>
              <a:t>(843) 452-0113</a:t>
            </a:r>
          </a:p>
          <a:p>
            <a:pPr lvl="0" algn="ctr" eaLnBrk="0" fontAlgn="base" hangingPunct="0">
              <a:spcBef>
                <a:spcPct val="0"/>
              </a:spcBef>
              <a:spcAft>
                <a:spcPct val="0"/>
              </a:spcAft>
            </a:pPr>
            <a:r>
              <a:rPr lang="en-US" altLang="en-US" sz="1600" b="1" dirty="0">
                <a:solidFill>
                  <a:schemeClr val="bg1"/>
                </a:solidFill>
                <a:effectLst>
                  <a:outerShdw blurRad="38100" dist="38100" dir="2700000" algn="tl">
                    <a:srgbClr val="000000">
                      <a:alpha val="43137"/>
                    </a:srgbClr>
                  </a:outerShdw>
                </a:effectLst>
                <a:latin typeface="Bell MT" panose="02020503060305020303" pitchFamily="18" charset="0"/>
              </a:rPr>
              <a:t>charlestonda@gmail.com</a:t>
            </a:r>
            <a:endParaRPr kumimoji="0" lang="en-US" alt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48779" y="9529162"/>
            <a:ext cx="876300" cy="401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descr="equal housing 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88" y="9529162"/>
            <a:ext cx="391623" cy="401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5386" y="195461"/>
            <a:ext cx="7441625" cy="4115184"/>
          </a:xfrm>
          <a:prstGeom prst="rect">
            <a:avLst/>
          </a:prstGeom>
          <a:ln w="12700">
            <a:solidFill>
              <a:schemeClr val="tx1"/>
            </a:solidFill>
          </a:ln>
          <a:effectLst/>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183291" y="4403393"/>
            <a:ext cx="7423721" cy="26149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eaLnBrk="0" fontAlgn="base" hangingPunct="0">
              <a:spcBef>
                <a:spcPct val="0"/>
              </a:spcBef>
              <a:spcAft>
                <a:spcPct val="0"/>
              </a:spcAft>
            </a:pPr>
            <a:r>
              <a:rPr lang="en-US" altLang="en-US" sz="1600" b="1" dirty="0">
                <a:solidFill>
                  <a:schemeClr val="bg1"/>
                </a:solidFill>
                <a:effectLst>
                  <a:outerShdw blurRad="38100" dist="38100" dir="2700000" algn="tl">
                    <a:srgbClr val="000000">
                      <a:alpha val="43137"/>
                    </a:srgbClr>
                  </a:outerShdw>
                </a:effectLst>
                <a:latin typeface="Bell MT" panose="02020503060305020303" pitchFamily="18" charset="0"/>
              </a:rPr>
              <a:t>Don't miss this opportunity to get the last buildable lot in the upscale well-maintained Roper Run neighborhood. This beautifully wooded lot feels incredibly private but still enjoys the security of being part of an established community. Build your dream home and enjoy the tranquil natural setting away from the hustle and bustle. Peaceful living!!! With stately grand oaks and a small creek this property must be seen to be appreciated. There are equestrian trails throughout the neighborhood. Only 13 miles from hwy-526 and 17 miles from downtown. Enjoy the wildlife and the easy drive to town.</a:t>
            </a:r>
            <a:endParaRPr kumimoji="0" lang="en-US" altLang="en-US" sz="1400" b="1" u="none" strike="noStrike" cap="none" normalizeH="0" baseline="0" dirty="0">
              <a:ln>
                <a:noFill/>
              </a:ln>
              <a:solidFill>
                <a:schemeClr val="bg1"/>
              </a:solidFill>
              <a:effectLst>
                <a:outerShdw blurRad="38100" dist="38100" dir="2700000" algn="tl">
                  <a:srgbClr val="000000">
                    <a:alpha val="43137"/>
                  </a:srgbClr>
                </a:outerShdw>
              </a:effectLst>
              <a:latin typeface="Bell MT" panose="02020503060305020303" pitchFamily="18" charset="0"/>
            </a:endParaRPr>
          </a:p>
        </p:txBody>
      </p:sp>
      <p:sp>
        <p:nvSpPr>
          <p:cNvPr id="7" name="Text Box 12"/>
          <p:cNvSpPr txBox="1">
            <a:spLocks noChangeArrowheads="1"/>
          </p:cNvSpPr>
          <p:nvPr/>
        </p:nvSpPr>
        <p:spPr bwMode="auto">
          <a:xfrm>
            <a:off x="165386" y="312745"/>
            <a:ext cx="7441626" cy="1074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0 </a:t>
            </a:r>
            <a:r>
              <a:rPr lang="en-US" alt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rPr>
              <a:t>Kelseys</a:t>
            </a: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 Mill Road</a:t>
            </a:r>
          </a:p>
          <a:p>
            <a:pPr lvl="0" algn="ctr" eaLnBrk="0" fontAlgn="base" hangingPunct="0">
              <a:spcBef>
                <a:spcPct val="0"/>
              </a:spcBef>
              <a:spcAft>
                <a:spcPct val="0"/>
              </a:spcAft>
            </a:pPr>
            <a:r>
              <a:rPr lang="en-US" altLang="en-US" sz="1600" b="1" dirty="0">
                <a:solidFill>
                  <a:schemeClr val="bg1"/>
                </a:solidFill>
                <a:effectLst>
                  <a:outerShdw blurRad="38100" dist="38100" dir="2700000" algn="tl">
                    <a:srgbClr val="000000">
                      <a:alpha val="43137"/>
                    </a:srgbClr>
                  </a:outerShdw>
                </a:effectLst>
                <a:latin typeface="Times New Roman" panose="02020603050405020304" pitchFamily="18" charset="0"/>
              </a:rPr>
              <a:t>Ropers Run ~ Ravenel, SC 29470 ~ MLS# 17014474 ~ $150,000</a:t>
            </a:r>
            <a:endParaRPr kumimoji="0" lang="en-US" altLang="en-US" sz="20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731725" y="7111060"/>
            <a:ext cx="2308119" cy="1298825"/>
          </a:xfrm>
          <a:prstGeom prst="rect">
            <a:avLst/>
          </a:prstGeom>
          <a:noFill/>
          <a:ln w="12700" cmpd="dbl" algn="ctr">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298060" y="7112114"/>
            <a:ext cx="2308952" cy="1297771"/>
          </a:xfrm>
          <a:prstGeom prst="rect">
            <a:avLst/>
          </a:prstGeom>
          <a:noFill/>
          <a:ln w="12700" cmpd="dbl" algn="ctr">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65386" y="7111060"/>
            <a:ext cx="2308122" cy="1298825"/>
          </a:xfrm>
          <a:prstGeom prst="rect">
            <a:avLst/>
          </a:prstGeom>
          <a:noFill/>
          <a:ln w="12700" cmpd="dbl" algn="ctr">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8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150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Bell MT</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cp:revision>
  <dcterms:created xsi:type="dcterms:W3CDTF">2017-02-16T14:41:52Z</dcterms:created>
  <dcterms:modified xsi:type="dcterms:W3CDTF">2017-06-26T15:43:00Z</dcterms:modified>
</cp:coreProperties>
</file>