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53987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329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342333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394653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C157-CF30-4A71-8E70-972482A28820}"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76284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BC157-CF30-4A71-8E70-972482A28820}"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255506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BC157-CF30-4A71-8E70-972482A28820}"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9151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BC157-CF30-4A71-8E70-972482A28820}"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932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C157-CF30-4A71-8E70-972482A28820}"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41882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12DBC157-CF30-4A71-8E70-972482A28820}"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6562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12DBC157-CF30-4A71-8E70-972482A28820}"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9695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2DBC157-CF30-4A71-8E70-972482A28820}" type="datetimeFigureOut">
              <a:rPr lang="en-US" smtClean="0"/>
              <a:t>2/9/2018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C2A1499-21D8-4FFA-B3D4-FA2AECA06273}" type="slidenum">
              <a:rPr lang="en-US" smtClean="0"/>
              <a:t>‹#›</a:t>
            </a:fld>
            <a:endParaRPr lang="en-US"/>
          </a:p>
        </p:txBody>
      </p:sp>
    </p:spTree>
    <p:extLst>
      <p:ext uri="{BB962C8B-B14F-4D97-AF65-F5344CB8AC3E}">
        <p14:creationId xmlns:p14="http://schemas.microsoft.com/office/powerpoint/2010/main" val="1699113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5283200" y="697344"/>
            <a:ext cx="2378526" cy="1610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defTabSz="914400" eaLnBrk="0" fontAlgn="base" hangingPunct="0">
              <a:spcBef>
                <a:spcPct val="0"/>
              </a:spcBef>
              <a:spcAft>
                <a:spcPct val="0"/>
              </a:spcAft>
            </a:pPr>
            <a:r>
              <a:rPr lang="en-US" altLang="en-US" sz="2800" b="1" dirty="0">
                <a:latin typeface="Garamond" panose="02020404030301010803" pitchFamily="18" charset="0"/>
              </a:rPr>
              <a:t>0 River Road</a:t>
            </a:r>
          </a:p>
          <a:p>
            <a:pPr lvl="0" algn="r" defTabSz="914400" eaLnBrk="0" fontAlgn="base" hangingPunct="0">
              <a:spcBef>
                <a:spcPct val="0"/>
              </a:spcBef>
              <a:spcAft>
                <a:spcPct val="0"/>
              </a:spcAft>
            </a:pPr>
            <a:r>
              <a:rPr lang="en-US" altLang="en-US" b="1" dirty="0" err="1">
                <a:latin typeface="Garamond" panose="02020404030301010803" pitchFamily="18" charset="0"/>
              </a:rPr>
              <a:t>Swygert's</a:t>
            </a:r>
            <a:r>
              <a:rPr lang="en-US" altLang="en-US" b="1" dirty="0">
                <a:latin typeface="Garamond" panose="02020404030301010803" pitchFamily="18" charset="0"/>
              </a:rPr>
              <a:t> Landing</a:t>
            </a:r>
          </a:p>
          <a:p>
            <a:pPr lvl="0" algn="r" defTabSz="914400" eaLnBrk="0" fontAlgn="base" hangingPunct="0">
              <a:spcBef>
                <a:spcPct val="0"/>
              </a:spcBef>
              <a:spcAft>
                <a:spcPct val="0"/>
              </a:spcAft>
            </a:pPr>
            <a:r>
              <a:rPr lang="en-US" altLang="en-US" b="1" dirty="0">
                <a:latin typeface="Garamond" panose="02020404030301010803" pitchFamily="18" charset="0"/>
              </a:rPr>
              <a:t>Johns Island</a:t>
            </a:r>
          </a:p>
          <a:p>
            <a:pPr lvl="0" algn="r" defTabSz="914400" eaLnBrk="0" fontAlgn="base" hangingPunct="0">
              <a:spcBef>
                <a:spcPct val="0"/>
              </a:spcBef>
              <a:spcAft>
                <a:spcPct val="0"/>
              </a:spcAft>
            </a:pPr>
            <a:r>
              <a:rPr lang="en-US" altLang="en-US" b="1" dirty="0">
                <a:latin typeface="Garamond" panose="02020404030301010803" pitchFamily="18" charset="0"/>
              </a:rPr>
              <a:t>MLS# 16028405</a:t>
            </a:r>
          </a:p>
          <a:p>
            <a:pPr lvl="0" algn="r" defTabSz="914400" eaLnBrk="0" fontAlgn="base" hangingPunct="0">
              <a:spcBef>
                <a:spcPct val="0"/>
              </a:spcBef>
              <a:spcAft>
                <a:spcPct val="0"/>
              </a:spcAft>
            </a:pPr>
            <a:r>
              <a:rPr lang="en-US" altLang="en-US" b="1" dirty="0">
                <a:latin typeface="Garamond" panose="02020404030301010803" pitchFamily="18" charset="0"/>
              </a:rPr>
              <a:t>$4,500,000</a:t>
            </a:r>
            <a:endParaRPr kumimoji="0" lang="en-US" altLang="en-US" sz="1400" b="1" i="0" u="none" strike="noStrike" cap="none" normalizeH="0" baseline="0" dirty="0">
              <a:ln>
                <a:noFill/>
              </a:ln>
              <a:latin typeface="Arial" panose="020B0604020202020204" pitchFamily="34" charset="0"/>
            </a:endParaRPr>
          </a:p>
        </p:txBody>
      </p:sp>
      <p:sp>
        <p:nvSpPr>
          <p:cNvPr id="7" name="Text Box 5"/>
          <p:cNvSpPr txBox="1">
            <a:spLocks noChangeArrowheads="1"/>
          </p:cNvSpPr>
          <p:nvPr/>
        </p:nvSpPr>
        <p:spPr bwMode="auto">
          <a:xfrm>
            <a:off x="110673" y="6008074"/>
            <a:ext cx="7551053" cy="2983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2000" dirty="0">
                <a:solidFill>
                  <a:srgbClr val="003468"/>
                </a:solidFill>
                <a:latin typeface="Times New Roman" panose="02020603050405020304" pitchFamily="18" charset="0"/>
              </a:rPr>
              <a:t>Reduced $200,000... Motivated Seller... Price based on 31 + or - high acres zoned ''Mix Use'' and approved for commercial use including retail/office and a For Profit ''Senior Living Campus''... NO SINGLE FAMILY OR MULTI FAMILY FOR SALE OR RENT UNITS ALLOWED! Several beautiful grand oaks on property... Owner will look at subdividing Commercial area from ''Senior Living''... Great location on River Road with plenty of road frontage, between Main and Maybank... This is Phase 5 of </a:t>
            </a:r>
            <a:r>
              <a:rPr lang="en-US" altLang="en-US" sz="2000" dirty="0" err="1">
                <a:solidFill>
                  <a:srgbClr val="003468"/>
                </a:solidFill>
                <a:latin typeface="Times New Roman" panose="02020603050405020304" pitchFamily="18" charset="0"/>
              </a:rPr>
              <a:t>Swygert's</a:t>
            </a:r>
            <a:r>
              <a:rPr lang="en-US" altLang="en-US" sz="2000" dirty="0">
                <a:solidFill>
                  <a:srgbClr val="003468"/>
                </a:solidFill>
                <a:latin typeface="Times New Roman" panose="02020603050405020304" pitchFamily="18" charset="0"/>
              </a:rPr>
              <a:t> Landing.</a:t>
            </a:r>
            <a:endParaRPr kumimoji="0" lang="en-US" altLang="en-US" sz="2000" b="0" i="0" u="none" strike="noStrike" cap="none" normalizeH="0" baseline="0" dirty="0">
              <a:ln>
                <a:noFill/>
              </a:ln>
              <a:solidFill>
                <a:srgbClr val="003468"/>
              </a:solidFill>
              <a:effectLst/>
              <a:latin typeface="Arial" panose="020B0604020202020204" pitchFamily="34" charset="0"/>
            </a:endParaRPr>
          </a:p>
        </p:txBody>
      </p:sp>
      <p:grpSp>
        <p:nvGrpSpPr>
          <p:cNvPr id="3" name="Group 2"/>
          <p:cNvGrpSpPr/>
          <p:nvPr/>
        </p:nvGrpSpPr>
        <p:grpSpPr>
          <a:xfrm>
            <a:off x="2120112" y="8991866"/>
            <a:ext cx="3532175" cy="939269"/>
            <a:chOff x="3438524" y="8991866"/>
            <a:chExt cx="3532175" cy="939269"/>
          </a:xfrm>
        </p:grpSpPr>
        <p:sp>
          <p:nvSpPr>
            <p:cNvPr id="9" name="Text Box 9"/>
            <p:cNvSpPr txBox="1">
              <a:spLocks noChangeArrowheads="1"/>
            </p:cNvSpPr>
            <p:nvPr/>
          </p:nvSpPr>
          <p:spPr bwMode="auto">
            <a:xfrm>
              <a:off x="3438524" y="8991866"/>
              <a:ext cx="3532175" cy="939269"/>
            </a:xfrm>
            <a:prstGeom prst="rect">
              <a:avLst/>
            </a:prstGeom>
            <a:solidFill>
              <a:schemeClr val="bg1"/>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defTabSz="914400" eaLnBrk="0" fontAlgn="base" hangingPunct="0">
                <a:spcBef>
                  <a:spcPct val="0"/>
                </a:spcBef>
                <a:spcAft>
                  <a:spcPct val="0"/>
                </a:spcAft>
              </a:pPr>
              <a:r>
                <a:rPr lang="en-US" altLang="en-US" sz="1200" b="1" dirty="0">
                  <a:solidFill>
                    <a:srgbClr val="003468"/>
                  </a:solidFill>
                  <a:latin typeface="Times New Roman" panose="02020603050405020304" pitchFamily="18" charset="0"/>
                  <a:cs typeface="Times New Roman" panose="02020603050405020304" pitchFamily="18" charset="0"/>
                </a:rPr>
                <a:t>Douglas M Wells</a:t>
              </a:r>
            </a:p>
            <a:p>
              <a:pPr lvl="0" defTabSz="914400" eaLnBrk="0" fontAlgn="base" hangingPunct="0">
                <a:spcBef>
                  <a:spcPct val="0"/>
                </a:spcBef>
                <a:spcAft>
                  <a:spcPct val="0"/>
                </a:spcAft>
              </a:pPr>
              <a:r>
                <a:rPr lang="en-US" altLang="en-US" sz="1100" dirty="0">
                  <a:solidFill>
                    <a:srgbClr val="003468"/>
                  </a:solidFill>
                  <a:latin typeface="Times New Roman" panose="02020603050405020304" pitchFamily="18" charset="0"/>
                  <a:cs typeface="Times New Roman" panose="02020603050405020304" pitchFamily="18" charset="0"/>
                </a:rPr>
                <a:t>(843) 452-5553</a:t>
              </a:r>
            </a:p>
            <a:p>
              <a:pPr lvl="0" defTabSz="914400" eaLnBrk="0" fontAlgn="base" hangingPunct="0">
                <a:spcBef>
                  <a:spcPct val="0"/>
                </a:spcBef>
                <a:spcAft>
                  <a:spcPct val="0"/>
                </a:spcAft>
              </a:pPr>
              <a:r>
                <a:rPr lang="en-US" altLang="en-US" sz="1100" dirty="0">
                  <a:solidFill>
                    <a:srgbClr val="003468"/>
                  </a:solidFill>
                  <a:latin typeface="Times New Roman" panose="02020603050405020304" pitchFamily="18" charset="0"/>
                  <a:cs typeface="Times New Roman" panose="02020603050405020304" pitchFamily="18" charset="0"/>
                </a:rPr>
                <a:t>dwells.cds@gmail.com</a:t>
              </a:r>
            </a:p>
            <a:p>
              <a:pPr lvl="0" defTabSz="914400" eaLnBrk="0" fontAlgn="base" hangingPunct="0">
                <a:spcBef>
                  <a:spcPct val="0"/>
                </a:spcBef>
                <a:spcAft>
                  <a:spcPct val="0"/>
                </a:spcAft>
              </a:pPr>
              <a:endParaRPr lang="en-US" sz="700" dirty="0">
                <a:solidFill>
                  <a:srgbClr val="003468"/>
                </a:solidFill>
                <a:latin typeface="Times New Roman" panose="02020603050405020304" pitchFamily="18" charset="0"/>
                <a:cs typeface="Times New Roman" panose="02020603050405020304" pitchFamily="18" charset="0"/>
              </a:endParaRPr>
            </a:p>
            <a:p>
              <a:r>
                <a:rPr lang="en-US" sz="700" dirty="0">
                  <a:solidFill>
                    <a:srgbClr val="003468"/>
                  </a:solidFill>
                  <a:latin typeface="Times New Roman" panose="02020603050405020304" pitchFamily="18" charset="0"/>
                  <a:cs typeface="Times New Roman" panose="02020603050405020304" pitchFamily="18" charset="0"/>
                </a:rPr>
                <a:t>Harbourtowne Real Estate</a:t>
              </a:r>
            </a:p>
            <a:p>
              <a:r>
                <a:rPr lang="en-US" sz="700" dirty="0">
                  <a:solidFill>
                    <a:srgbClr val="003468"/>
                  </a:solidFill>
                  <a:latin typeface="Times New Roman" panose="02020603050405020304" pitchFamily="18" charset="0"/>
                  <a:cs typeface="Times New Roman" panose="02020603050405020304" pitchFamily="18" charset="0"/>
                </a:rPr>
                <a:t>672 Marina Drive, Ste 110 | Daniel Island, SC 29492</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892" y="9024938"/>
              <a:ext cx="1165233"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0" name="AutoShape 10"/>
          <p:cNvSpPr>
            <a:spLocks noChangeArrowheads="1"/>
          </p:cNvSpPr>
          <p:nvPr/>
        </p:nvSpPr>
        <p:spPr bwMode="auto">
          <a:xfrm rot="20999283">
            <a:off x="-3147261" y="185146"/>
            <a:ext cx="2587531" cy="1558594"/>
          </a:xfrm>
          <a:prstGeom prst="star32">
            <a:avLst>
              <a:gd name="adj" fmla="val 37500"/>
            </a:avLst>
          </a:prstGeom>
          <a:solidFill>
            <a:srgbClr val="FFFF00"/>
          </a:solidFill>
          <a:ln w="3175" algn="in">
            <a:noFill/>
            <a:miter lim="800000"/>
            <a:headEnd/>
            <a:tailEnd/>
          </a:ln>
          <a:effectLst>
            <a:outerShdw blurRad="50800" dist="38100" dir="5400000" algn="t" rotWithShape="0">
              <a:prstClr val="black">
                <a:alpha val="40000"/>
              </a:prstClr>
            </a:outerShdw>
          </a:effec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600" b="1" i="1" dirty="0">
                <a:solidFill>
                  <a:srgbClr val="003468"/>
                </a:solidFill>
                <a:effectLst>
                  <a:outerShdw blurRad="50800" dist="38100" dir="5400000" algn="t" rotWithShape="0">
                    <a:prstClr val="black">
                      <a:alpha val="40000"/>
                    </a:prstClr>
                  </a:outerShdw>
                </a:effectLst>
                <a:latin typeface="Times New Roman" panose="02020603050405020304" pitchFamily="18" charset="0"/>
              </a:rPr>
              <a:t>GREAT INVESTMENT OPPORTUNITY! STEADY INCOME.</a:t>
            </a:r>
            <a:endParaRPr kumimoji="0" lang="en-US" altLang="en-US" sz="1800" b="0" i="0" u="none" strike="noStrike" cap="none" normalizeH="0" baseline="0" dirty="0">
              <a:ln>
                <a:noFill/>
              </a:ln>
              <a:solidFill>
                <a:srgbClr val="003468"/>
              </a:solidFill>
              <a:effectLst>
                <a:outerShdw blurRad="50800" dist="38100" dir="5400000" algn="t" rotWithShape="0">
                  <a:prstClr val="black">
                    <a:alpha val="40000"/>
                  </a:prstClr>
                </a:outerShdw>
              </a:effectLst>
              <a:latin typeface="Arial" panose="020B0604020202020204" pitchFamily="34" charset="0"/>
            </a:endParaRPr>
          </a:p>
        </p:txBody>
      </p:sp>
      <p:sp>
        <p:nvSpPr>
          <p:cNvPr id="2" name="Rectangle 1"/>
          <p:cNvSpPr/>
          <p:nvPr/>
        </p:nvSpPr>
        <p:spPr>
          <a:xfrm>
            <a:off x="0" y="0"/>
            <a:ext cx="7772400" cy="477054"/>
          </a:xfrm>
          <a:prstGeom prst="rect">
            <a:avLst/>
          </a:prstGeom>
        </p:spPr>
        <p:txBody>
          <a:bodyPr wrap="square">
            <a:spAutoFit/>
          </a:bodyPr>
          <a:lstStyle/>
          <a:p>
            <a:pPr lvl="0" algn="ctr" defTabSz="914400" eaLnBrk="0" fontAlgn="base" hangingPunct="0">
              <a:spcBef>
                <a:spcPct val="0"/>
              </a:spcBef>
              <a:spcAft>
                <a:spcPct val="0"/>
              </a:spcAft>
            </a:pPr>
            <a:r>
              <a:rPr lang="en-US" altLang="en-US" sz="2500" b="1" i="1" dirty="0">
                <a:solidFill>
                  <a:srgbClr val="003468"/>
                </a:solidFill>
                <a:latin typeface="Times New Roman" panose="02020603050405020304" pitchFamily="18" charset="0"/>
              </a:rPr>
              <a:t>Ideal Location for Mixed Use and Senior Living Campus</a:t>
            </a:r>
            <a:endParaRPr lang="en-US" altLang="en-US" sz="2500" dirty="0">
              <a:solidFill>
                <a:srgbClr val="003468"/>
              </a:solidFill>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73" y="601459"/>
            <a:ext cx="5513040" cy="3882100"/>
          </a:xfrm>
          <a:prstGeom prst="rect">
            <a:avLst/>
          </a:prstGeom>
        </p:spPr>
      </p:pic>
      <p:pic>
        <p:nvPicPr>
          <p:cNvPr id="11" name="Picture 10"/>
          <p:cNvPicPr>
            <a:picLocks noChangeAspect="1"/>
          </p:cNvPicPr>
          <p:nvPr/>
        </p:nvPicPr>
        <p:blipFill rotWithShape="1">
          <a:blip r:embed="rId4"/>
          <a:srcRect l="1231" t="20841" r="30837" b="11699"/>
          <a:stretch/>
        </p:blipFill>
        <p:spPr>
          <a:xfrm>
            <a:off x="4516116" y="4112804"/>
            <a:ext cx="3145610" cy="175626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110674" y="4622569"/>
            <a:ext cx="4095566" cy="1246495"/>
          </a:xfrm>
          <a:prstGeom prst="rect">
            <a:avLst/>
          </a:prstGeom>
        </p:spPr>
        <p:txBody>
          <a:bodyPr wrap="square">
            <a:spAutoFit/>
          </a:bodyPr>
          <a:lstStyle/>
          <a:p>
            <a:pPr lvl="0" algn="ctr" defTabSz="914400" eaLnBrk="0" fontAlgn="base" hangingPunct="0">
              <a:spcBef>
                <a:spcPct val="0"/>
              </a:spcBef>
              <a:spcAft>
                <a:spcPct val="0"/>
              </a:spcAft>
            </a:pPr>
            <a:r>
              <a:rPr lang="en-US" altLang="en-US" sz="2500" b="1" i="1" dirty="0">
                <a:solidFill>
                  <a:schemeClr val="tx2"/>
                </a:solidFill>
                <a:latin typeface="Times New Roman" panose="02020603050405020304" pitchFamily="18" charset="0"/>
              </a:rPr>
              <a:t>Bring your Mix Use and or Senior Living Developers to this premier location</a:t>
            </a:r>
            <a:endParaRPr lang="en-US" altLang="en-US" sz="2500" dirty="0">
              <a:solidFill>
                <a:schemeClr val="tx2"/>
              </a:solidFill>
              <a:latin typeface="Arial" panose="020B0604020202020204" pitchFamily="34" charset="0"/>
            </a:endParaRPr>
          </a:p>
        </p:txBody>
      </p:sp>
    </p:spTree>
    <p:extLst>
      <p:ext uri="{BB962C8B-B14F-4D97-AF65-F5344CB8AC3E}">
        <p14:creationId xmlns:p14="http://schemas.microsoft.com/office/powerpoint/2010/main" val="26171477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157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Garamond</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12</cp:revision>
  <dcterms:created xsi:type="dcterms:W3CDTF">2017-03-27T18:33:43Z</dcterms:created>
  <dcterms:modified xsi:type="dcterms:W3CDTF">2018-02-09T18:07:17Z</dcterms:modified>
</cp:coreProperties>
</file>