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2801600"/>
  <p:notesSz cx="6858000" cy="9144000"/>
  <p:defaultText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DE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244" y="-792"/>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6"/>
            <a:ext cx="6606540" cy="2744046"/>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587822" indent="0" algn="ctr">
              <a:buNone/>
              <a:defRPr>
                <a:solidFill>
                  <a:schemeClr val="tx1">
                    <a:tint val="75000"/>
                  </a:schemeClr>
                </a:solidFill>
              </a:defRPr>
            </a:lvl2pPr>
            <a:lvl3pPr marL="1175644" indent="0" algn="ctr">
              <a:buNone/>
              <a:defRPr>
                <a:solidFill>
                  <a:schemeClr val="tx1">
                    <a:tint val="75000"/>
                  </a:schemeClr>
                </a:solidFill>
              </a:defRPr>
            </a:lvl3pPr>
            <a:lvl4pPr marL="1763466" indent="0" algn="ctr">
              <a:buNone/>
              <a:defRPr>
                <a:solidFill>
                  <a:schemeClr val="tx1">
                    <a:tint val="75000"/>
                  </a:schemeClr>
                </a:solidFill>
              </a:defRPr>
            </a:lvl4pPr>
            <a:lvl5pPr marL="2351288" indent="0" algn="ctr">
              <a:buNone/>
              <a:defRPr>
                <a:solidFill>
                  <a:schemeClr val="tx1">
                    <a:tint val="75000"/>
                  </a:schemeClr>
                </a:solidFill>
              </a:defRPr>
            </a:lvl5pPr>
            <a:lvl6pPr marL="2939110" indent="0" algn="ctr">
              <a:buNone/>
              <a:defRPr>
                <a:solidFill>
                  <a:schemeClr val="tx1">
                    <a:tint val="75000"/>
                  </a:schemeClr>
                </a:solidFill>
              </a:defRPr>
            </a:lvl6pPr>
            <a:lvl7pPr marL="3526932" indent="0" algn="ctr">
              <a:buNone/>
              <a:defRPr>
                <a:solidFill>
                  <a:schemeClr val="tx1">
                    <a:tint val="75000"/>
                  </a:schemeClr>
                </a:solidFill>
              </a:defRPr>
            </a:lvl7pPr>
            <a:lvl8pPr marL="4114754" indent="0" algn="ctr">
              <a:buNone/>
              <a:defRPr>
                <a:solidFill>
                  <a:schemeClr val="tx1">
                    <a:tint val="75000"/>
                  </a:schemeClr>
                </a:solidFill>
              </a:defRPr>
            </a:lvl8pPr>
            <a:lvl9pPr marL="470257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512660"/>
            <a:ext cx="1748790" cy="1092284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8620" y="512660"/>
            <a:ext cx="5116830" cy="1092284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613966" y="5425866"/>
            <a:ext cx="6606540" cy="2800349"/>
          </a:xfrm>
        </p:spPr>
        <p:txBody>
          <a:bodyPr anchor="b"/>
          <a:lstStyle>
            <a:lvl1pPr marL="0" indent="0">
              <a:buNone/>
              <a:defRPr sz="2600">
                <a:solidFill>
                  <a:schemeClr val="tx1">
                    <a:tint val="75000"/>
                  </a:schemeClr>
                </a:solidFill>
              </a:defRPr>
            </a:lvl1pPr>
            <a:lvl2pPr marL="587822" indent="0">
              <a:buNone/>
              <a:defRPr sz="2300">
                <a:solidFill>
                  <a:schemeClr val="tx1">
                    <a:tint val="75000"/>
                  </a:schemeClr>
                </a:solidFill>
              </a:defRPr>
            </a:lvl2pPr>
            <a:lvl3pPr marL="1175644" indent="0">
              <a:buNone/>
              <a:defRPr sz="2100">
                <a:solidFill>
                  <a:schemeClr val="tx1">
                    <a:tint val="75000"/>
                  </a:schemeClr>
                </a:solidFill>
              </a:defRPr>
            </a:lvl3pPr>
            <a:lvl4pPr marL="1763466" indent="0">
              <a:buNone/>
              <a:defRPr sz="1800">
                <a:solidFill>
                  <a:schemeClr val="tx1">
                    <a:tint val="75000"/>
                  </a:schemeClr>
                </a:solidFill>
              </a:defRPr>
            </a:lvl4pPr>
            <a:lvl5pPr marL="2351288" indent="0">
              <a:buNone/>
              <a:defRPr sz="1800">
                <a:solidFill>
                  <a:schemeClr val="tx1">
                    <a:tint val="75000"/>
                  </a:schemeClr>
                </a:solidFill>
              </a:defRPr>
            </a:lvl5pPr>
            <a:lvl6pPr marL="2939110" indent="0">
              <a:buNone/>
              <a:defRPr sz="1800">
                <a:solidFill>
                  <a:schemeClr val="tx1">
                    <a:tint val="75000"/>
                  </a:schemeClr>
                </a:solidFill>
              </a:defRPr>
            </a:lvl6pPr>
            <a:lvl7pPr marL="3526932" indent="0">
              <a:buNone/>
              <a:defRPr sz="1800">
                <a:solidFill>
                  <a:schemeClr val="tx1">
                    <a:tint val="75000"/>
                  </a:schemeClr>
                </a:solidFill>
              </a:defRPr>
            </a:lvl7pPr>
            <a:lvl8pPr marL="4114754" indent="0">
              <a:buNone/>
              <a:defRPr sz="1800">
                <a:solidFill>
                  <a:schemeClr val="tx1">
                    <a:tint val="75000"/>
                  </a:schemeClr>
                </a:solidFill>
              </a:defRPr>
            </a:lvl8pPr>
            <a:lvl9pPr marL="4702576"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862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50970" y="2987042"/>
            <a:ext cx="3432810" cy="8448464"/>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865544"/>
            <a:ext cx="3435508" cy="1194222"/>
          </a:xfrm>
        </p:spPr>
        <p:txBody>
          <a:bodyPr anchor="b"/>
          <a:lstStyle>
            <a:lvl1pPr marL="0" indent="0">
              <a:buNone/>
              <a:defRPr sz="3100" b="1"/>
            </a:lvl1pPr>
            <a:lvl2pPr marL="587822" indent="0">
              <a:buNone/>
              <a:defRPr sz="2600" b="1"/>
            </a:lvl2pPr>
            <a:lvl3pPr marL="1175644" indent="0">
              <a:buNone/>
              <a:defRPr sz="2300" b="1"/>
            </a:lvl3pPr>
            <a:lvl4pPr marL="1763466" indent="0">
              <a:buNone/>
              <a:defRPr sz="2100" b="1"/>
            </a:lvl4pPr>
            <a:lvl5pPr marL="2351288" indent="0">
              <a:buNone/>
              <a:defRPr sz="2100" b="1"/>
            </a:lvl5pPr>
            <a:lvl6pPr marL="2939110" indent="0">
              <a:buNone/>
              <a:defRPr sz="2100" b="1"/>
            </a:lvl6pPr>
            <a:lvl7pPr marL="3526932" indent="0">
              <a:buNone/>
              <a:defRPr sz="2100" b="1"/>
            </a:lvl7pPr>
            <a:lvl8pPr marL="4114754" indent="0">
              <a:buNone/>
              <a:defRPr sz="2100" b="1"/>
            </a:lvl8pPr>
            <a:lvl9pPr marL="4702576"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3948272" y="4059766"/>
            <a:ext cx="3435508" cy="7375738"/>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509694"/>
            <a:ext cx="2557066" cy="2169160"/>
          </a:xfrm>
        </p:spPr>
        <p:txBody>
          <a:bodyPr anchor="b"/>
          <a:lstStyle>
            <a:lvl1pPr algn="l">
              <a:defRPr sz="2600" b="1"/>
            </a:lvl1pPr>
          </a:lstStyle>
          <a:p>
            <a:r>
              <a:rPr lang="en-US" smtClean="0"/>
              <a:t>Click to edit Master title style</a:t>
            </a:r>
            <a:endParaRPr lang="en-US"/>
          </a:p>
        </p:txBody>
      </p:sp>
      <p:sp>
        <p:nvSpPr>
          <p:cNvPr id="3" name="Content Placeholder 2"/>
          <p:cNvSpPr>
            <a:spLocks noGrp="1"/>
          </p:cNvSpPr>
          <p:nvPr>
            <p:ph idx="1"/>
          </p:nvPr>
        </p:nvSpPr>
        <p:spPr>
          <a:xfrm>
            <a:off x="3038793" y="509695"/>
            <a:ext cx="4344988" cy="10925811"/>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1" y="2678855"/>
            <a:ext cx="2557066" cy="8756651"/>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1"/>
            <a:ext cx="4663440" cy="1057911"/>
          </a:xfrm>
        </p:spPr>
        <p:txBody>
          <a:bodyPr anchor="b"/>
          <a:lstStyle>
            <a:lvl1pPr algn="l">
              <a:defRPr sz="2600" b="1"/>
            </a:lvl1pPr>
          </a:lstStyle>
          <a:p>
            <a:r>
              <a:rPr lang="en-US" smtClean="0"/>
              <a:t>Click to edit Master title style</a:t>
            </a:r>
            <a:endParaRPr lang="en-US"/>
          </a:p>
        </p:txBody>
      </p:sp>
      <p:sp>
        <p:nvSpPr>
          <p:cNvPr id="3" name="Picture Placeholder 2"/>
          <p:cNvSpPr>
            <a:spLocks noGrp="1"/>
          </p:cNvSpPr>
          <p:nvPr>
            <p:ph type="pic" idx="1"/>
          </p:nvPr>
        </p:nvSpPr>
        <p:spPr>
          <a:xfrm>
            <a:off x="1523445" y="1143846"/>
            <a:ext cx="4663440" cy="7680960"/>
          </a:xfrm>
        </p:spPr>
        <p:txBody>
          <a:bodyPr/>
          <a:lstStyle>
            <a:lvl1pPr marL="0" indent="0">
              <a:buNone/>
              <a:defRPr sz="4100"/>
            </a:lvl1pPr>
            <a:lvl2pPr marL="587822" indent="0">
              <a:buNone/>
              <a:defRPr sz="3600"/>
            </a:lvl2pPr>
            <a:lvl3pPr marL="1175644" indent="0">
              <a:buNone/>
              <a:defRPr sz="3100"/>
            </a:lvl3pPr>
            <a:lvl4pPr marL="1763466" indent="0">
              <a:buNone/>
              <a:defRPr sz="2600"/>
            </a:lvl4pPr>
            <a:lvl5pPr marL="2351288" indent="0">
              <a:buNone/>
              <a:defRPr sz="2600"/>
            </a:lvl5pPr>
            <a:lvl6pPr marL="2939110" indent="0">
              <a:buNone/>
              <a:defRPr sz="2600"/>
            </a:lvl6pPr>
            <a:lvl7pPr marL="3526932" indent="0">
              <a:buNone/>
              <a:defRPr sz="2600"/>
            </a:lvl7pPr>
            <a:lvl8pPr marL="4114754" indent="0">
              <a:buNone/>
              <a:defRPr sz="2600"/>
            </a:lvl8pPr>
            <a:lvl9pPr marL="4702576" indent="0">
              <a:buNone/>
              <a:defRPr sz="2600"/>
            </a:lvl9pPr>
          </a:lstStyle>
          <a:p>
            <a:endParaRPr lang="en-US"/>
          </a:p>
        </p:txBody>
      </p:sp>
      <p:sp>
        <p:nvSpPr>
          <p:cNvPr id="4" name="Text Placeholder 3"/>
          <p:cNvSpPr>
            <a:spLocks noGrp="1"/>
          </p:cNvSpPr>
          <p:nvPr>
            <p:ph type="body" sz="half" idx="2"/>
          </p:nvPr>
        </p:nvSpPr>
        <p:spPr>
          <a:xfrm>
            <a:off x="1523445" y="10019032"/>
            <a:ext cx="4663440" cy="1502409"/>
          </a:xfrm>
        </p:spPr>
        <p:txBody>
          <a:bodyPr/>
          <a:lstStyle>
            <a:lvl1pPr marL="0" indent="0">
              <a:buNone/>
              <a:defRPr sz="1800"/>
            </a:lvl1pPr>
            <a:lvl2pPr marL="587822" indent="0">
              <a:buNone/>
              <a:defRPr sz="1500"/>
            </a:lvl2pPr>
            <a:lvl3pPr marL="1175644" indent="0">
              <a:buNone/>
              <a:defRPr sz="1300"/>
            </a:lvl3pPr>
            <a:lvl4pPr marL="1763466" indent="0">
              <a:buNone/>
              <a:defRPr sz="1200"/>
            </a:lvl4pPr>
            <a:lvl5pPr marL="2351288" indent="0">
              <a:buNone/>
              <a:defRPr sz="1200"/>
            </a:lvl5pPr>
            <a:lvl6pPr marL="2939110" indent="0">
              <a:buNone/>
              <a:defRPr sz="1200"/>
            </a:lvl6pPr>
            <a:lvl7pPr marL="3526932" indent="0">
              <a:buNone/>
              <a:defRPr sz="1200"/>
            </a:lvl7pPr>
            <a:lvl8pPr marL="4114754" indent="0">
              <a:buNone/>
              <a:defRPr sz="1200"/>
            </a:lvl8pPr>
            <a:lvl9pPr marL="4702576"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117564" tIns="58782" rIns="117564" bIns="587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987042"/>
            <a:ext cx="6995160" cy="8448464"/>
          </a:xfrm>
          <a:prstGeom prst="rect">
            <a:avLst/>
          </a:prstGeom>
        </p:spPr>
        <p:txBody>
          <a:bodyPr vert="horz" lIns="117564" tIns="58782" rIns="117564" bIns="587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11865188"/>
            <a:ext cx="1813560" cy="681566"/>
          </a:xfrm>
          <a:prstGeom prst="rect">
            <a:avLst/>
          </a:prstGeom>
        </p:spPr>
        <p:txBody>
          <a:bodyPr vert="horz" lIns="117564" tIns="58782" rIns="117564" bIns="58782" rtlCol="0" anchor="ctr"/>
          <a:lstStyle>
            <a:lvl1pPr algn="l">
              <a:defRPr sz="1500">
                <a:solidFill>
                  <a:schemeClr val="tx1">
                    <a:tint val="75000"/>
                  </a:schemeClr>
                </a:solidFill>
              </a:defRPr>
            </a:lvl1pPr>
          </a:lstStyle>
          <a:p>
            <a:fld id="{1D8BD707-D9CF-40AE-B4C6-C98DA3205C09}" type="datetimeFigureOut">
              <a:rPr lang="en-US" smtClean="0"/>
              <a:pPr/>
              <a:t>3/29/2016</a:t>
            </a:fld>
            <a:endParaRPr lang="en-US"/>
          </a:p>
        </p:txBody>
      </p:sp>
      <p:sp>
        <p:nvSpPr>
          <p:cNvPr id="5" name="Footer Placeholder 4"/>
          <p:cNvSpPr>
            <a:spLocks noGrp="1"/>
          </p:cNvSpPr>
          <p:nvPr>
            <p:ph type="ftr" sz="quarter" idx="3"/>
          </p:nvPr>
        </p:nvSpPr>
        <p:spPr>
          <a:xfrm>
            <a:off x="2655570" y="11865188"/>
            <a:ext cx="2461260" cy="681566"/>
          </a:xfrm>
          <a:prstGeom prst="rect">
            <a:avLst/>
          </a:prstGeom>
        </p:spPr>
        <p:txBody>
          <a:bodyPr vert="horz" lIns="117564" tIns="58782" rIns="117564" bIns="5878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8"/>
            <a:ext cx="1813560" cy="681566"/>
          </a:xfrm>
          <a:prstGeom prst="rect">
            <a:avLst/>
          </a:prstGeom>
        </p:spPr>
        <p:txBody>
          <a:bodyPr vert="horz" lIns="117564" tIns="58782" rIns="117564" bIns="58782" rtlCol="0" anchor="ctr"/>
          <a:lstStyle>
            <a:lvl1pPr algn="r">
              <a:defRPr sz="15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75644" rtl="0" eaLnBrk="1" latinLnBrk="0" hangingPunct="1">
        <a:spcBef>
          <a:spcPct val="0"/>
        </a:spcBef>
        <a:buNone/>
        <a:defRPr sz="5700" kern="1200">
          <a:solidFill>
            <a:schemeClr val="tx1"/>
          </a:solidFill>
          <a:latin typeface="+mj-lt"/>
          <a:ea typeface="+mj-ea"/>
          <a:cs typeface="+mj-cs"/>
        </a:defRPr>
      </a:lvl1pPr>
    </p:titleStyle>
    <p:bodyStyle>
      <a:lvl1pPr marL="440867" indent="-440867" algn="l" defTabSz="1175644" rtl="0" eaLnBrk="1" latinLnBrk="0" hangingPunct="1">
        <a:spcBef>
          <a:spcPct val="20000"/>
        </a:spcBef>
        <a:buFont typeface="Arial" pitchFamily="34" charset="0"/>
        <a:buChar char="•"/>
        <a:defRPr sz="4100" kern="1200">
          <a:solidFill>
            <a:schemeClr val="tx1"/>
          </a:solidFill>
          <a:latin typeface="+mn-lt"/>
          <a:ea typeface="+mn-ea"/>
          <a:cs typeface="+mn-cs"/>
        </a:defRPr>
      </a:lvl1pPr>
      <a:lvl2pPr marL="955211" indent="-367389" algn="l" defTabSz="1175644" rtl="0" eaLnBrk="1" latinLnBrk="0" hangingPunct="1">
        <a:spcBef>
          <a:spcPct val="20000"/>
        </a:spcBef>
        <a:buFont typeface="Arial" pitchFamily="34" charset="0"/>
        <a:buChar char="–"/>
        <a:defRPr sz="3600" kern="1200">
          <a:solidFill>
            <a:schemeClr val="tx1"/>
          </a:solidFill>
          <a:latin typeface="+mn-lt"/>
          <a:ea typeface="+mn-ea"/>
          <a:cs typeface="+mn-cs"/>
        </a:defRPr>
      </a:lvl2pPr>
      <a:lvl3pPr marL="1469555" indent="-293911" algn="l" defTabSz="1175644" rtl="0" eaLnBrk="1" latinLnBrk="0" hangingPunct="1">
        <a:spcBef>
          <a:spcPct val="20000"/>
        </a:spcBef>
        <a:buFont typeface="Arial" pitchFamily="34" charset="0"/>
        <a:buChar char="•"/>
        <a:defRPr sz="3100" kern="1200">
          <a:solidFill>
            <a:schemeClr val="tx1"/>
          </a:solidFill>
          <a:latin typeface="+mn-lt"/>
          <a:ea typeface="+mn-ea"/>
          <a:cs typeface="+mn-cs"/>
        </a:defRPr>
      </a:lvl3pPr>
      <a:lvl4pPr marL="205737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4pPr>
      <a:lvl5pPr marL="2645199"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5pPr>
      <a:lvl6pPr marL="3233021"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20843"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408665"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96487" indent="-293911" algn="l" defTabSz="1175644"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en-US"/>
      </a:defPPr>
      <a:lvl1pPr marL="0" algn="l" defTabSz="1175644" rtl="0" eaLnBrk="1" latinLnBrk="0" hangingPunct="1">
        <a:defRPr sz="2300" kern="1200">
          <a:solidFill>
            <a:schemeClr val="tx1"/>
          </a:solidFill>
          <a:latin typeface="+mn-lt"/>
          <a:ea typeface="+mn-ea"/>
          <a:cs typeface="+mn-cs"/>
        </a:defRPr>
      </a:lvl1pPr>
      <a:lvl2pPr marL="587822" algn="l" defTabSz="1175644" rtl="0" eaLnBrk="1" latinLnBrk="0" hangingPunct="1">
        <a:defRPr sz="2300" kern="1200">
          <a:solidFill>
            <a:schemeClr val="tx1"/>
          </a:solidFill>
          <a:latin typeface="+mn-lt"/>
          <a:ea typeface="+mn-ea"/>
          <a:cs typeface="+mn-cs"/>
        </a:defRPr>
      </a:lvl2pPr>
      <a:lvl3pPr marL="1175644" algn="l" defTabSz="1175644" rtl="0" eaLnBrk="1" latinLnBrk="0" hangingPunct="1">
        <a:defRPr sz="2300" kern="1200">
          <a:solidFill>
            <a:schemeClr val="tx1"/>
          </a:solidFill>
          <a:latin typeface="+mn-lt"/>
          <a:ea typeface="+mn-ea"/>
          <a:cs typeface="+mn-cs"/>
        </a:defRPr>
      </a:lvl3pPr>
      <a:lvl4pPr marL="1763466" algn="l" defTabSz="1175644" rtl="0" eaLnBrk="1" latinLnBrk="0" hangingPunct="1">
        <a:defRPr sz="2300" kern="1200">
          <a:solidFill>
            <a:schemeClr val="tx1"/>
          </a:solidFill>
          <a:latin typeface="+mn-lt"/>
          <a:ea typeface="+mn-ea"/>
          <a:cs typeface="+mn-cs"/>
        </a:defRPr>
      </a:lvl4pPr>
      <a:lvl5pPr marL="2351288" algn="l" defTabSz="1175644" rtl="0" eaLnBrk="1" latinLnBrk="0" hangingPunct="1">
        <a:defRPr sz="2300" kern="1200">
          <a:solidFill>
            <a:schemeClr val="tx1"/>
          </a:solidFill>
          <a:latin typeface="+mn-lt"/>
          <a:ea typeface="+mn-ea"/>
          <a:cs typeface="+mn-cs"/>
        </a:defRPr>
      </a:lvl5pPr>
      <a:lvl6pPr marL="2939110" algn="l" defTabSz="1175644" rtl="0" eaLnBrk="1" latinLnBrk="0" hangingPunct="1">
        <a:defRPr sz="2300" kern="1200">
          <a:solidFill>
            <a:schemeClr val="tx1"/>
          </a:solidFill>
          <a:latin typeface="+mn-lt"/>
          <a:ea typeface="+mn-ea"/>
          <a:cs typeface="+mn-cs"/>
        </a:defRPr>
      </a:lvl6pPr>
      <a:lvl7pPr marL="3526932" algn="l" defTabSz="1175644" rtl="0" eaLnBrk="1" latinLnBrk="0" hangingPunct="1">
        <a:defRPr sz="2300" kern="1200">
          <a:solidFill>
            <a:schemeClr val="tx1"/>
          </a:solidFill>
          <a:latin typeface="+mn-lt"/>
          <a:ea typeface="+mn-ea"/>
          <a:cs typeface="+mn-cs"/>
        </a:defRPr>
      </a:lvl7pPr>
      <a:lvl8pPr marL="4114754" algn="l" defTabSz="1175644" rtl="0" eaLnBrk="1" latinLnBrk="0" hangingPunct="1">
        <a:defRPr sz="2300" kern="1200">
          <a:solidFill>
            <a:schemeClr val="tx1"/>
          </a:solidFill>
          <a:latin typeface="+mn-lt"/>
          <a:ea typeface="+mn-ea"/>
          <a:cs typeface="+mn-cs"/>
        </a:defRPr>
      </a:lvl8pPr>
      <a:lvl9pPr marL="4702576" algn="l" defTabSz="1175644" rtl="0" eaLnBrk="1" latinLnBrk="0" hangingPunct="1">
        <a:defRPr sz="2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hyperlink" Target="mailto:Monique@mattoneilltea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2" y="0"/>
            <a:ext cx="7772400" cy="42622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2483" y="7463111"/>
            <a:ext cx="7772399" cy="2127654"/>
          </a:xfrm>
        </p:spPr>
        <p:txBody>
          <a:bodyPr anchor="ctr">
            <a:noAutofit/>
          </a:bodyPr>
          <a:lstStyle/>
          <a:p>
            <a:r>
              <a:rPr lang="en-US" sz="1400" dirty="0">
                <a:solidFill>
                  <a:schemeClr val="tx1"/>
                </a:solidFill>
                <a:latin typeface="Palatino Linotype" panose="02040502050505030304" pitchFamily="18" charset="0"/>
                <a:cs typeface="Times New Roman" panose="02020603050405020304" pitchFamily="18" charset="0"/>
              </a:rPr>
              <a:t>Build your dream home on this beautiful peaceful and quite wooded 1 acre lot just 10 minutes from all the conveniences of Mt. Pleasant and 30 minutes from historic downtown Charleston. This 112x400ft lot is located in an X flood zone, the cost for flood insurance will be minimal if any and has been permitted by DHEC for a septic system. Francis Marion National Forest, Cape </a:t>
            </a:r>
            <a:r>
              <a:rPr lang="en-US" sz="1400" dirty="0" err="1">
                <a:solidFill>
                  <a:schemeClr val="tx1"/>
                </a:solidFill>
                <a:latin typeface="Palatino Linotype" panose="02040502050505030304" pitchFamily="18" charset="0"/>
                <a:cs typeface="Times New Roman" panose="02020603050405020304" pitchFamily="18" charset="0"/>
              </a:rPr>
              <a:t>Romain</a:t>
            </a:r>
            <a:r>
              <a:rPr lang="en-US" sz="1400" dirty="0">
                <a:solidFill>
                  <a:schemeClr val="tx1"/>
                </a:solidFill>
                <a:latin typeface="Palatino Linotype" panose="02040502050505030304" pitchFamily="18" charset="0"/>
                <a:cs typeface="Times New Roman" panose="02020603050405020304" pitchFamily="18" charset="0"/>
              </a:rPr>
              <a:t> Wildlife Refuge, The Center for Birds of Prey, The </a:t>
            </a:r>
            <a:r>
              <a:rPr lang="en-US" sz="1400" dirty="0" err="1">
                <a:solidFill>
                  <a:schemeClr val="tx1"/>
                </a:solidFill>
                <a:latin typeface="Palatino Linotype" panose="02040502050505030304" pitchFamily="18" charset="0"/>
                <a:cs typeface="Times New Roman" panose="02020603050405020304" pitchFamily="18" charset="0"/>
              </a:rPr>
              <a:t>Awendaw</a:t>
            </a:r>
            <a:r>
              <a:rPr lang="en-US" sz="1400" dirty="0">
                <a:solidFill>
                  <a:schemeClr val="tx1"/>
                </a:solidFill>
                <a:latin typeface="Palatino Linotype" panose="02040502050505030304" pitchFamily="18" charset="0"/>
                <a:cs typeface="Times New Roman" panose="02020603050405020304" pitchFamily="18" charset="0"/>
              </a:rPr>
              <a:t> Passage, Bulls Island Ferry and the annual Crab festival all call </a:t>
            </a:r>
            <a:r>
              <a:rPr lang="en-US" sz="1400" dirty="0" err="1">
                <a:solidFill>
                  <a:schemeClr val="tx1"/>
                </a:solidFill>
                <a:latin typeface="Palatino Linotype" panose="02040502050505030304" pitchFamily="18" charset="0"/>
                <a:cs typeface="Times New Roman" panose="02020603050405020304" pitchFamily="18" charset="0"/>
              </a:rPr>
              <a:t>Awendaw</a:t>
            </a:r>
            <a:r>
              <a:rPr lang="en-US" sz="1400" dirty="0">
                <a:solidFill>
                  <a:schemeClr val="tx1"/>
                </a:solidFill>
                <a:latin typeface="Palatino Linotype" panose="02040502050505030304" pitchFamily="18" charset="0"/>
                <a:cs typeface="Times New Roman" panose="02020603050405020304" pitchFamily="18" charset="0"/>
              </a:rPr>
              <a:t> home. This lot location is far enough away to be peaceful, serene and quite, but conveniently close to all the shops, restaurants, hospitals, schools and more. Call listing agent for all details and get ready to build your dream home today. Proposed Construction plans coming soon.</a:t>
            </a:r>
            <a:endParaRPr lang="en-US" sz="1400" dirty="0">
              <a:solidFill>
                <a:schemeClr val="tx1"/>
              </a:solidFill>
              <a:latin typeface="Palatino Linotype" panose="02040502050505030304" pitchFamily="18" charset="0"/>
              <a:cs typeface="Times New Roman" panose="02020603050405020304" pitchFamily="18" charset="0"/>
            </a:endParaRPr>
          </a:p>
        </p:txBody>
      </p:sp>
      <p:sp>
        <p:nvSpPr>
          <p:cNvPr id="7" name="Right Brace 6"/>
          <p:cNvSpPr/>
          <p:nvPr/>
        </p:nvSpPr>
        <p:spPr>
          <a:xfrm rot="16200000">
            <a:off x="10460206" y="4093995"/>
            <a:ext cx="263189" cy="4419600"/>
          </a:xfrm>
          <a:prstGeom prst="rightBrace">
            <a:avLst>
              <a:gd name="adj1" fmla="val 37151"/>
              <a:gd name="adj2" fmla="val 50000"/>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p:cNvSpPr/>
          <p:nvPr/>
        </p:nvSpPr>
        <p:spPr>
          <a:xfrm>
            <a:off x="2482" y="12435840"/>
            <a:ext cx="7772400" cy="36576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Palatino Linotype" panose="02040502050505030304" pitchFamily="18" charset="0"/>
              </a:rPr>
              <a:t>Monique </a:t>
            </a:r>
            <a:r>
              <a:rPr lang="en-US" sz="1600" dirty="0" err="1">
                <a:solidFill>
                  <a:schemeClr val="tx1"/>
                </a:solidFill>
                <a:latin typeface="Palatino Linotype" panose="02040502050505030304" pitchFamily="18" charset="0"/>
              </a:rPr>
              <a:t>Mixson</a:t>
            </a:r>
            <a:r>
              <a:rPr lang="en-US" sz="1600" dirty="0">
                <a:solidFill>
                  <a:schemeClr val="tx1"/>
                </a:solidFill>
                <a:latin typeface="Palatino Linotype" panose="02040502050505030304" pitchFamily="18" charset="0"/>
              </a:rPr>
              <a:t> </a:t>
            </a:r>
            <a:r>
              <a:rPr lang="en-US" sz="1600" dirty="0" smtClean="0">
                <a:solidFill>
                  <a:schemeClr val="tx1"/>
                </a:solidFill>
                <a:latin typeface="Palatino Linotype" panose="02040502050505030304" pitchFamily="18" charset="0"/>
              </a:rPr>
              <a:t> </a:t>
            </a:r>
            <a:r>
              <a:rPr lang="en-US" sz="1600" dirty="0" smtClean="0">
                <a:solidFill>
                  <a:schemeClr val="tx1"/>
                </a:solidFill>
                <a:latin typeface="Palatino Linotype" panose="02040502050505030304" pitchFamily="18" charset="0"/>
                <a:hlinkClick r:id="rId4"/>
              </a:rPr>
              <a:t>Monique</a:t>
            </a:r>
            <a:r>
              <a:rPr lang="en-US" sz="1600" dirty="0" smtClean="0">
                <a:solidFill>
                  <a:schemeClr val="tx1"/>
                </a:solidFill>
                <a:latin typeface="Palatino Linotype" panose="02040502050505030304" pitchFamily="18" charset="0"/>
                <a:hlinkClick r:id="rId4"/>
              </a:rPr>
              <a:t>@mattoneillteam.com</a:t>
            </a:r>
            <a:r>
              <a:rPr lang="en-US" sz="1600" dirty="0">
                <a:solidFill>
                  <a:schemeClr val="tx1"/>
                </a:solidFill>
                <a:latin typeface="Palatino Linotype" panose="02040502050505030304" pitchFamily="18" charset="0"/>
              </a:rPr>
              <a:t> 843-709-4075</a:t>
            </a:r>
            <a:endParaRPr lang="en-US" sz="1600" u="sng" dirty="0">
              <a:solidFill>
                <a:schemeClr val="tx1"/>
              </a:solidFill>
              <a:latin typeface="Palatino Linotype" panose="02040502050505030304" pitchFamily="18" charset="0"/>
            </a:endParaRPr>
          </a:p>
        </p:txBody>
      </p:sp>
      <p:grpSp>
        <p:nvGrpSpPr>
          <p:cNvPr id="6" name="Group 5"/>
          <p:cNvGrpSpPr/>
          <p:nvPr/>
        </p:nvGrpSpPr>
        <p:grpSpPr>
          <a:xfrm>
            <a:off x="2482" y="4897573"/>
            <a:ext cx="7772400" cy="2286000"/>
            <a:chOff x="863" y="5492346"/>
            <a:chExt cx="7772400" cy="2286000"/>
          </a:xfrm>
        </p:grpSpPr>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 y="5492346"/>
              <a:ext cx="3445706" cy="2286000"/>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27559" y="5492346"/>
              <a:ext cx="3445704" cy="2286000"/>
            </a:xfrm>
            <a:prstGeom prst="rect">
              <a:avLst/>
            </a:prstGeom>
          </p:spPr>
        </p:pic>
      </p:grpSp>
      <p:grpSp>
        <p:nvGrpSpPr>
          <p:cNvPr id="2" name="Group 1"/>
          <p:cNvGrpSpPr/>
          <p:nvPr/>
        </p:nvGrpSpPr>
        <p:grpSpPr>
          <a:xfrm>
            <a:off x="2482" y="9870303"/>
            <a:ext cx="7772400" cy="2286000"/>
            <a:chOff x="863" y="9906000"/>
            <a:chExt cx="7772400" cy="2286000"/>
          </a:xfrm>
        </p:grpSpPr>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3" y="9906000"/>
              <a:ext cx="3445706" cy="2286000"/>
            </a:xfrm>
            <a:prstGeom prst="rect">
              <a:avLst/>
            </a:prstGeom>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27557" y="9906000"/>
              <a:ext cx="3445706" cy="2286000"/>
            </a:xfrm>
            <a:prstGeom prst="rect">
              <a:avLst/>
            </a:prstGeom>
          </p:spPr>
        </p:pic>
      </p:grpSp>
      <p:sp>
        <p:nvSpPr>
          <p:cNvPr id="4" name="Rectangle 3"/>
          <p:cNvSpPr/>
          <p:nvPr/>
        </p:nvSpPr>
        <p:spPr>
          <a:xfrm>
            <a:off x="2482" y="3779835"/>
            <a:ext cx="7772400" cy="838200"/>
          </a:xfrm>
          <a:prstGeom prst="rect">
            <a:avLst/>
          </a:prstGeom>
          <a:gradFill>
            <a:gsLst>
              <a:gs pos="0">
                <a:schemeClr val="bg1">
                  <a:alpha val="0"/>
                </a:schemeClr>
              </a:gs>
              <a:gs pos="23000">
                <a:schemeClr val="bg1">
                  <a:alpha val="96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2400" dirty="0">
                <a:solidFill>
                  <a:schemeClr val="bg2">
                    <a:lumMod val="50000"/>
                  </a:schemeClr>
                </a:solidFill>
                <a:latin typeface="Palatino Linotype" panose="02040502050505030304" pitchFamily="18" charset="0"/>
              </a:rPr>
              <a:t>0 Seewee </a:t>
            </a:r>
            <a:r>
              <a:rPr lang="nb-NO" sz="2400" dirty="0" smtClean="0">
                <a:solidFill>
                  <a:schemeClr val="bg2">
                    <a:lumMod val="50000"/>
                  </a:schemeClr>
                </a:solidFill>
                <a:latin typeface="Palatino Linotype" panose="02040502050505030304" pitchFamily="18" charset="0"/>
              </a:rPr>
              <a:t>Road</a:t>
            </a:r>
          </a:p>
          <a:p>
            <a:pPr algn="ctr"/>
            <a:r>
              <a:rPr lang="en-US" sz="1800" dirty="0" err="1">
                <a:solidFill>
                  <a:schemeClr val="bg2">
                    <a:lumMod val="50000"/>
                  </a:schemeClr>
                </a:solidFill>
                <a:latin typeface="Palatino Linotype" panose="02040502050505030304" pitchFamily="18" charset="0"/>
              </a:rPr>
              <a:t>Awendaw</a:t>
            </a:r>
            <a:r>
              <a:rPr lang="en-US" sz="1800" dirty="0">
                <a:solidFill>
                  <a:schemeClr val="bg2">
                    <a:lumMod val="50000"/>
                  </a:schemeClr>
                </a:solidFill>
                <a:latin typeface="Palatino Linotype" panose="02040502050505030304" pitchFamily="18" charset="0"/>
              </a:rPr>
              <a:t>, SC 29429 ~ MLS# 15008247 ~ $113,900</a:t>
            </a:r>
            <a:endParaRPr lang="en-US" sz="1800" dirty="0">
              <a:solidFill>
                <a:schemeClr val="bg2">
                  <a:lumMod val="50000"/>
                </a:schemeClr>
              </a:solidFill>
              <a:latin typeface="Palatino Linotype" panose="02040502050505030304" pitchFamily="18" charset="0"/>
            </a:endParaRPr>
          </a:p>
        </p:txBody>
      </p:sp>
      <p:sp>
        <p:nvSpPr>
          <p:cNvPr id="5" name="Rectangle 4"/>
          <p:cNvSpPr/>
          <p:nvPr/>
        </p:nvSpPr>
        <p:spPr>
          <a:xfrm>
            <a:off x="2482" y="0"/>
            <a:ext cx="7772400" cy="769441"/>
          </a:xfrm>
          <a:prstGeom prst="rect">
            <a:avLst/>
          </a:prstGeom>
          <a:gradFill>
            <a:gsLst>
              <a:gs pos="0">
                <a:schemeClr val="accent3">
                  <a:lumMod val="50000"/>
                </a:schemeClr>
              </a:gs>
              <a:gs pos="100000">
                <a:schemeClr val="accent3">
                  <a:lumMod val="60000"/>
                  <a:lumOff val="40000"/>
                  <a:alpha val="0"/>
                </a:schemeClr>
              </a:gs>
            </a:gsLst>
            <a:lin ang="5400000" scaled="1"/>
          </a:gradFill>
        </p:spPr>
        <p:txBody>
          <a:bodyPr wrap="square">
            <a:spAutoFit/>
          </a:bodyPr>
          <a:lstStyle/>
          <a:p>
            <a:pPr algn="ctr"/>
            <a:r>
              <a:rPr lang="en-US" sz="2200" b="1" i="1" dirty="0">
                <a:solidFill>
                  <a:schemeClr val="bg1"/>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Get ready to build your dream home </a:t>
            </a:r>
            <a:r>
              <a:rPr lang="en-US" sz="2200" b="1" i="1" dirty="0" smtClean="0">
                <a:solidFill>
                  <a:schemeClr val="bg1"/>
                </a:solidFill>
                <a:effectLst>
                  <a:outerShdw blurRad="50800" dist="38100" dir="5400000" algn="t" rotWithShape="0">
                    <a:prstClr val="black">
                      <a:alpha val="40000"/>
                    </a:prstClr>
                  </a:outerShdw>
                </a:effectLst>
                <a:latin typeface="Palatino Linotype" panose="02040502050505030304" pitchFamily="18" charset="0"/>
                <a:cs typeface="Times New Roman" panose="02020603050405020304" pitchFamily="18" charset="0"/>
              </a:rPr>
              <a:t>today</a:t>
            </a:r>
          </a:p>
          <a:p>
            <a:pPr algn="ctr"/>
            <a:endParaRPr lang="en-US" sz="2200" b="1" i="1" dirty="0">
              <a:solidFill>
                <a:schemeClr val="bg1"/>
              </a:solidFill>
              <a:effectLst>
                <a:outerShdw blurRad="50800" dist="38100" dir="5400000" algn="t" rotWithShape="0">
                  <a:prstClr val="black">
                    <a:alpha val="40000"/>
                  </a:prstClr>
                </a:outerShdw>
              </a:effectLst>
              <a:latin typeface="Palatino Linotype" panose="02040502050505030304" pitchFamily="18" charset="0"/>
            </a:endParaRPr>
          </a:p>
        </p:txBody>
      </p:sp>
    </p:spTree>
    <p:extLst>
      <p:ext uri="{BB962C8B-B14F-4D97-AF65-F5344CB8AC3E}">
        <p14:creationId xmlns:p14="http://schemas.microsoft.com/office/powerpoint/2010/main" val="218805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178</Words>
  <Application>Microsoft Office PowerPoint</Application>
  <PresentationFormat>Custom</PresentationFormat>
  <Paragraphs>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Times New Roman</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30</cp:revision>
  <dcterms:created xsi:type="dcterms:W3CDTF">2006-08-16T00:00:00Z</dcterms:created>
  <dcterms:modified xsi:type="dcterms:W3CDTF">2016-03-29T17:18:20Z</dcterms:modified>
</cp:coreProperties>
</file>