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6" y="-34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8509CA75-CAF6-4563-9C09-3EAA91F551DF}"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700264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284505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8450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64366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09CA75-CAF6-4563-9C09-3EAA91F551DF}"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40262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509CA75-CAF6-4563-9C09-3EAA91F551DF}" type="datetimeFigureOut">
              <a:rPr lang="en-US" smtClean="0"/>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75224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09CA75-CAF6-4563-9C09-3EAA91F551DF}" type="datetimeFigureOut">
              <a:rPr lang="en-US" smtClean="0"/>
              <a:t>3/9/2017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413176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09CA75-CAF6-4563-9C09-3EAA91F551DF}" type="datetimeFigureOut">
              <a:rPr lang="en-US" smtClean="0"/>
              <a:t>3/9/2017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1370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09CA75-CAF6-4563-9C09-3EAA91F551DF}" type="datetimeFigureOut">
              <a:rPr lang="en-US" smtClean="0"/>
              <a:t>3/9/2017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0684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063328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62171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8509CA75-CAF6-4563-9C09-3EAA91F551DF}" type="datetimeFigureOut">
              <a:rPr lang="en-US" smtClean="0"/>
              <a:t>3/9/2017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E829766-5824-4917-9018-0DFFB849E3AE}" type="slidenum">
              <a:rPr lang="en-US" smtClean="0"/>
              <a:t>‹#›</a:t>
            </a:fld>
            <a:endParaRPr lang="en-US"/>
          </a:p>
        </p:txBody>
      </p:sp>
    </p:spTree>
    <p:extLst>
      <p:ext uri="{BB962C8B-B14F-4D97-AF65-F5344CB8AC3E}">
        <p14:creationId xmlns:p14="http://schemas.microsoft.com/office/powerpoint/2010/main" val="2226500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mailto:lindakammel@gmail.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294" y="101600"/>
            <a:ext cx="7467812" cy="5600859"/>
          </a:xfrm>
          <a:prstGeom prst="rect">
            <a:avLst/>
          </a:prstGeom>
          <a:ln>
            <a:noFill/>
          </a:ln>
          <a:effectLst>
            <a:outerShdw dist="35921" dir="2700000" algn="ctr" rotWithShape="0">
              <a:srgbClr val="000000"/>
            </a:outerShdw>
          </a:effectLst>
          <a:extLst>
            <a:ext uri="{909E8E84-426E-40DD-AFC4-6F175D3DCCD1}">
              <a14:hiddenFill xmlns:a14="http://schemas.microsoft.com/office/drawing/2010/main">
                <a:solidFill>
                  <a:srgbClr val="5B9BD5"/>
                </a:solidFill>
              </a14:hiddenFill>
            </a:ext>
          </a:extLst>
        </p:spPr>
      </p:pic>
      <p:sp>
        <p:nvSpPr>
          <p:cNvPr id="4" name="Text Box 3"/>
          <p:cNvSpPr txBox="1">
            <a:spLocks noChangeArrowheads="1"/>
          </p:cNvSpPr>
          <p:nvPr/>
        </p:nvSpPr>
        <p:spPr bwMode="auto">
          <a:xfrm>
            <a:off x="0" y="243840"/>
            <a:ext cx="7772400" cy="914615"/>
          </a:xfrm>
          <a:prstGeom prst="rect">
            <a:avLst/>
          </a:prstGeom>
          <a:solidFill>
            <a:srgbClr val="002060"/>
          </a:solidFill>
          <a:ln>
            <a:noFill/>
          </a:ln>
          <a:effectLst>
            <a:outerShdw blurRad="50800" dist="38100" dir="5400000" algn="t" rotWithShape="0">
              <a:prstClr val="black">
                <a:alpha val="40000"/>
              </a:prstClr>
            </a:outerShdw>
          </a:effectLs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2800" b="1" i="1" dirty="0">
                <a:solidFill>
                  <a:schemeClr val="bg1"/>
                </a:solidFill>
                <a:effectLst>
                  <a:outerShdw blurRad="38100" dist="38100" dir="2700000" algn="tl">
                    <a:srgbClr val="000000">
                      <a:alpha val="43137"/>
                    </a:srgbClr>
                  </a:outerShdw>
                </a:effectLst>
                <a:latin typeface="Times New Roman" panose="02020603050405020304" pitchFamily="18" charset="0"/>
              </a:rPr>
              <a:t>20 Secluded Acres Waiting For You!</a:t>
            </a:r>
          </a:p>
          <a:p>
            <a:pPr lvl="0" algn="ctr" eaLnBrk="0" fontAlgn="base" hangingPunct="0">
              <a:spcBef>
                <a:spcPct val="0"/>
              </a:spcBef>
              <a:spcAft>
                <a:spcPct val="0"/>
              </a:spcAft>
            </a:pPr>
            <a:r>
              <a:rPr lang="en-US" altLang="en-US" sz="2800" b="1" i="1" dirty="0">
                <a:solidFill>
                  <a:schemeClr val="bg1"/>
                </a:solidFill>
                <a:effectLst>
                  <a:outerShdw blurRad="38100" dist="38100" dir="2700000" algn="tl">
                    <a:srgbClr val="000000">
                      <a:alpha val="43137"/>
                    </a:srgbClr>
                  </a:outerShdw>
                </a:effectLst>
                <a:latin typeface="Times New Roman" panose="02020603050405020304" pitchFamily="18" charset="0"/>
              </a:rPr>
              <a:t>Price Reduced!</a:t>
            </a:r>
            <a:endParaRPr lang="en-US" altLang="en-US" sz="2200" b="1" i="1" dirty="0">
              <a:solidFill>
                <a:schemeClr val="bg1"/>
              </a:solidFill>
              <a:effectLst>
                <a:outerShdw blurRad="38100" dist="38100" dir="2700000" algn="tl">
                  <a:srgbClr val="000000">
                    <a:alpha val="43137"/>
                  </a:srgbClr>
                </a:outerShdw>
              </a:effectLst>
              <a:latin typeface="Times New Roman" panose="02020603050405020304" pitchFamily="18" charset="0"/>
            </a:endParaRPr>
          </a:p>
        </p:txBody>
      </p:sp>
      <p:sp>
        <p:nvSpPr>
          <p:cNvPr id="5" name="Text Box 4"/>
          <p:cNvSpPr txBox="1">
            <a:spLocks noChangeArrowheads="1"/>
          </p:cNvSpPr>
          <p:nvPr/>
        </p:nvSpPr>
        <p:spPr bwMode="auto">
          <a:xfrm>
            <a:off x="0" y="9105900"/>
            <a:ext cx="7772400" cy="9461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1400" b="1" dirty="0">
                <a:solidFill>
                  <a:srgbClr val="000000"/>
                </a:solidFill>
                <a:latin typeface="Times New Roman" panose="02020603050405020304" pitchFamily="18" charset="0"/>
              </a:rPr>
              <a:t>Linda </a:t>
            </a:r>
            <a:r>
              <a:rPr lang="en-US" altLang="en-US" sz="1400" b="1" dirty="0" err="1">
                <a:solidFill>
                  <a:srgbClr val="000000"/>
                </a:solidFill>
                <a:latin typeface="Times New Roman" panose="02020603050405020304" pitchFamily="18" charset="0"/>
              </a:rPr>
              <a:t>Kammel</a:t>
            </a:r>
            <a:br>
              <a:rPr kumimoji="0" lang="en-US" altLang="en-US" sz="1400" b="1" i="0" u="none" strike="noStrike" cap="none" normalizeH="0" baseline="0" dirty="0">
                <a:ln>
                  <a:noFill/>
                </a:ln>
                <a:solidFill>
                  <a:srgbClr val="000000"/>
                </a:solidFill>
                <a:effectLst/>
                <a:latin typeface="Times New Roman" panose="02020603050405020304" pitchFamily="18" charset="0"/>
              </a:rPr>
            </a:br>
            <a:r>
              <a:rPr lang="en-US" altLang="en-US" sz="1200" dirty="0">
                <a:solidFill>
                  <a:srgbClr val="000000"/>
                </a:solidFill>
                <a:latin typeface="Times New Roman" panose="02020603050405020304" pitchFamily="18" charset="0"/>
              </a:rPr>
              <a:t>(843) 884-3901 </a:t>
            </a:r>
            <a:r>
              <a:rPr kumimoji="0" lang="en-US" altLang="en-US" sz="1200" b="0" i="0" u="none" strike="noStrike" cap="none" normalizeH="0" baseline="0" dirty="0">
                <a:ln>
                  <a:noFill/>
                </a:ln>
                <a:solidFill>
                  <a:srgbClr val="000000"/>
                </a:solidFill>
                <a:effectLst/>
                <a:latin typeface="Times New Roman" panose="02020603050405020304" pitchFamily="18" charset="0"/>
              </a:rPr>
              <a:t>O ~ </a:t>
            </a:r>
            <a:r>
              <a:rPr lang="en-US" altLang="en-US" sz="1200" dirty="0">
                <a:solidFill>
                  <a:srgbClr val="000000"/>
                </a:solidFill>
                <a:latin typeface="Times New Roman" panose="02020603050405020304" pitchFamily="18" charset="0"/>
              </a:rPr>
              <a:t>(843) 670-0180 </a:t>
            </a:r>
            <a:r>
              <a:rPr kumimoji="0" lang="en-US" altLang="en-US" sz="1200" b="0" i="0" u="none" strike="noStrike" cap="none" normalizeH="0" baseline="0" dirty="0">
                <a:ln>
                  <a:noFill/>
                </a:ln>
                <a:solidFill>
                  <a:srgbClr val="000000"/>
                </a:solidFill>
                <a:effectLst/>
                <a:latin typeface="Times New Roman" panose="02020603050405020304" pitchFamily="18" charset="0"/>
              </a:rPr>
              <a:t>M</a:t>
            </a:r>
          </a:p>
          <a:p>
            <a:pPr lvl="0" algn="ctr" eaLnBrk="0" fontAlgn="base" hangingPunct="0">
              <a:spcBef>
                <a:spcPct val="0"/>
              </a:spcBef>
              <a:spcAft>
                <a:spcPct val="0"/>
              </a:spcAft>
            </a:pPr>
            <a:r>
              <a:rPr lang="en-US" altLang="en-US" sz="1200" dirty="0">
                <a:solidFill>
                  <a:srgbClr val="000000"/>
                </a:solidFill>
                <a:latin typeface="Times New Roman" panose="02020603050405020304" pitchFamily="18" charset="0"/>
                <a:hlinkClick r:id="rId3"/>
              </a:rPr>
              <a:t>lindakammel@gmail.com</a:t>
            </a:r>
            <a:endParaRPr lang="en-US" altLang="en-US" sz="1200" dirty="0">
              <a:solidFill>
                <a:srgbClr val="000000"/>
              </a:solidFill>
              <a:latin typeface="Times New Roman" panose="02020603050405020304" pitchFamily="18" charset="0"/>
            </a:endParaRPr>
          </a:p>
          <a:p>
            <a:pPr lvl="0" algn="ctr" eaLnBrk="0" fontAlgn="base" hangingPunct="0">
              <a:spcBef>
                <a:spcPct val="0"/>
              </a:spcBef>
              <a:spcAft>
                <a:spcPct val="0"/>
              </a:spcAft>
            </a:pPr>
            <a:endParaRPr kumimoji="0" lang="en-US" altLang="en-US" sz="1200" b="0" i="0" u="none" strike="noStrike" cap="none" normalizeH="0" baseline="0" dirty="0">
              <a:ln>
                <a:noFill/>
              </a:ln>
              <a:solidFill>
                <a:srgbClr val="000000"/>
              </a:solidFill>
              <a:effectLst/>
              <a:latin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Times New Roman" panose="02020603050405020304" pitchFamily="18" charset="0"/>
              </a:rPr>
              <a:t>Old Dominion, REALTORS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dirty="0">
                <a:ln>
                  <a:noFill/>
                </a:ln>
                <a:solidFill>
                  <a:srgbClr val="000000"/>
                </a:solidFill>
                <a:effectLst/>
                <a:latin typeface="Times New Roman" panose="02020603050405020304" pitchFamily="18" charset="0"/>
              </a:rPr>
              <a:t> 890 Johnnie </a:t>
            </a:r>
            <a:r>
              <a:rPr kumimoji="0" lang="en-US" altLang="en-US" sz="1000" b="0" i="0" u="none" strike="noStrike" cap="none" normalizeH="0" baseline="0" dirty="0" err="1">
                <a:ln>
                  <a:noFill/>
                </a:ln>
                <a:solidFill>
                  <a:srgbClr val="000000"/>
                </a:solidFill>
                <a:effectLst/>
                <a:latin typeface="Times New Roman" panose="02020603050405020304" pitchFamily="18" charset="0"/>
              </a:rPr>
              <a:t>Dodds</a:t>
            </a:r>
            <a:r>
              <a:rPr kumimoji="0" lang="en-US" altLang="en-US" sz="1000" b="0" i="0" u="none" strike="noStrike" cap="none" normalizeH="0" baseline="0" dirty="0">
                <a:ln>
                  <a:noFill/>
                </a:ln>
                <a:solidFill>
                  <a:srgbClr val="000000"/>
                </a:solidFill>
                <a:effectLst/>
                <a:latin typeface="Times New Roman" panose="02020603050405020304" pitchFamily="18" charset="0"/>
              </a:rPr>
              <a:t> Blvd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dirty="0">
                <a:ln>
                  <a:noFill/>
                </a:ln>
                <a:solidFill>
                  <a:srgbClr val="000000"/>
                </a:solidFill>
                <a:effectLst/>
                <a:latin typeface="Times New Roman" panose="02020603050405020304" pitchFamily="18" charset="0"/>
              </a:rPr>
              <a:t> Mt Pleasant, SC 29464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Text Box 5"/>
          <p:cNvSpPr txBox="1">
            <a:spLocks noChangeArrowheads="1"/>
          </p:cNvSpPr>
          <p:nvPr/>
        </p:nvSpPr>
        <p:spPr bwMode="auto">
          <a:xfrm>
            <a:off x="153457" y="5702460"/>
            <a:ext cx="7465486" cy="176153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ctr" anchorCtr="0" compatLnSpc="1">
            <a:prstTxWarp prst="textNoShape">
              <a:avLst/>
            </a:prstTxWarp>
          </a:bodyPr>
          <a:lstStyle/>
          <a:p>
            <a:pPr lvl="0" algn="ctr" eaLnBrk="0" fontAlgn="base" hangingPunct="0">
              <a:spcBef>
                <a:spcPct val="0"/>
              </a:spcBef>
              <a:spcAft>
                <a:spcPct val="0"/>
              </a:spcAft>
            </a:pPr>
            <a:r>
              <a:rPr lang="en-US" altLang="en-US" sz="1400" dirty="0">
                <a:solidFill>
                  <a:srgbClr val="000000"/>
                </a:solidFill>
                <a:latin typeface="Times New Roman" panose="02020603050405020304" pitchFamily="18" charset="0"/>
              </a:rPr>
              <a:t>With just over 20 acres, there is unlimited potential in this parcel. Plenty of room for a private estate, horse farm, agricultural endeavors or family compound. Agricultural/residential zoning allows up to four homes on this property. Recent survey and some clearing with perimeter roads cut in and large open fields. Berkeley county utilities and city water at road. Very tranquil and private with lots birds and wildlife. Minutes to </a:t>
            </a:r>
            <a:r>
              <a:rPr lang="en-US" altLang="en-US" sz="1400" dirty="0" err="1">
                <a:solidFill>
                  <a:srgbClr val="000000"/>
                </a:solidFill>
                <a:latin typeface="Times New Roman" panose="02020603050405020304" pitchFamily="18" charset="0"/>
              </a:rPr>
              <a:t>Quimby</a:t>
            </a:r>
            <a:r>
              <a:rPr lang="en-US" altLang="en-US" sz="1400" dirty="0">
                <a:solidFill>
                  <a:srgbClr val="000000"/>
                </a:solidFill>
                <a:latin typeface="Times New Roman" panose="02020603050405020304" pitchFamily="18" charset="0"/>
              </a:rPr>
              <a:t> Creek Boat landing and approx. 25 minutes to Towne Center. Buyer is responsible for all Due Diligence including but not limited to zoning, schools, perk tests, taxes, etc. </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
        <p:nvSpPr>
          <p:cNvPr id="2" name="Rectangle 1"/>
          <p:cNvSpPr/>
          <p:nvPr/>
        </p:nvSpPr>
        <p:spPr>
          <a:xfrm>
            <a:off x="589280" y="4778812"/>
            <a:ext cx="6593840" cy="800219"/>
          </a:xfrm>
          <a:prstGeom prst="rect">
            <a:avLst/>
          </a:prstGeom>
        </p:spPr>
        <p:txBody>
          <a:bodyPr wrap="square">
            <a:spAutoFit/>
          </a:bodyPr>
          <a:lstStyle/>
          <a:p>
            <a:pPr lvl="0" algn="ctr" eaLnBrk="0" fontAlgn="base" hangingPunct="0">
              <a:spcBef>
                <a:spcPct val="0"/>
              </a:spcBef>
              <a:spcAft>
                <a:spcPct val="0"/>
              </a:spcAft>
            </a:pPr>
            <a:r>
              <a:rPr lang="en-US" altLang="en-US" sz="2800" b="1" dirty="0">
                <a:solidFill>
                  <a:schemeClr val="bg1"/>
                </a:solidFill>
                <a:effectLst>
                  <a:outerShdw blurRad="38100" dist="38100" dir="2700000" algn="tl">
                    <a:srgbClr val="000000">
                      <a:alpha val="43137"/>
                    </a:srgbClr>
                  </a:outerShdw>
                </a:effectLst>
                <a:latin typeface="Times New Roman" panose="02020603050405020304" pitchFamily="18" charset="0"/>
              </a:rPr>
              <a:t>0 Steed Creek Road</a:t>
            </a:r>
          </a:p>
          <a:p>
            <a:pPr lvl="0" algn="ctr" eaLnBrk="0" fontAlgn="base" hangingPunct="0">
              <a:spcBef>
                <a:spcPct val="0"/>
              </a:spcBef>
              <a:spcAft>
                <a:spcPct val="0"/>
              </a:spcAft>
            </a:pPr>
            <a:r>
              <a:rPr lang="en-US" altLang="en-US" b="1" dirty="0">
                <a:solidFill>
                  <a:schemeClr val="bg1"/>
                </a:solidFill>
                <a:effectLst>
                  <a:outerShdw blurRad="38100" dist="38100" dir="2700000" algn="tl">
                    <a:srgbClr val="000000">
                      <a:alpha val="43137"/>
                    </a:srgbClr>
                  </a:outerShdw>
                </a:effectLst>
                <a:latin typeface="Times New Roman" panose="02020603050405020304" pitchFamily="18" charset="0"/>
              </a:rPr>
              <a:t>Huger, SC 29450 ~ MLS# 16031688 ~ $229,000</a:t>
            </a:r>
            <a:endParaRPr lang="en-US" dirty="0">
              <a:solidFill>
                <a:schemeClr val="bg1"/>
              </a:solidFill>
              <a:effectLst>
                <a:outerShdw blurRad="38100" dist="38100" dir="2700000" algn="tl">
                  <a:srgbClr val="000000">
                    <a:alpha val="43137"/>
                  </a:srgbClr>
                </a:outerShdw>
              </a:effectLst>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6960" y="4806309"/>
            <a:ext cx="1828800" cy="1371600"/>
          </a:xfrm>
          <a:prstGeom prst="rect">
            <a:avLst/>
          </a:prstGeom>
        </p:spPr>
      </p:pic>
      <p:pic>
        <p:nvPicPr>
          <p:cNvPr id="22" name="Picture 2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38094" y="4806309"/>
            <a:ext cx="1828800" cy="1371600"/>
          </a:xfrm>
          <a:prstGeom prst="rect">
            <a:avLst/>
          </a:prstGeom>
        </p:spPr>
      </p:pic>
      <p:grpSp>
        <p:nvGrpSpPr>
          <p:cNvPr id="24" name="Group 23"/>
          <p:cNvGrpSpPr/>
          <p:nvPr/>
        </p:nvGrpSpPr>
        <p:grpSpPr>
          <a:xfrm>
            <a:off x="153457" y="7463997"/>
            <a:ext cx="7465486" cy="1371600"/>
            <a:chOff x="129888" y="7463997"/>
            <a:chExt cx="7465486" cy="1371600"/>
          </a:xfrm>
        </p:grpSpPr>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39135" y="7463997"/>
              <a:ext cx="1028700" cy="137160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48282" y="7463997"/>
              <a:ext cx="1028700" cy="1371600"/>
            </a:xfrm>
            <a:prstGeom prst="rect">
              <a:avLst/>
            </a:prstGeom>
          </p:spPr>
        </p:pic>
        <p:pic>
          <p:nvPicPr>
            <p:cNvPr id="20" name="Pictur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557429" y="7463997"/>
              <a:ext cx="1028700" cy="1371600"/>
            </a:xfrm>
            <a:prstGeom prst="rect">
              <a:avLst/>
            </a:prstGeom>
          </p:spPr>
        </p:pic>
        <p:pic>
          <p:nvPicPr>
            <p:cNvPr id="21" name="Picture 2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88" y="7463997"/>
              <a:ext cx="1828800" cy="1371600"/>
            </a:xfrm>
            <a:prstGeom prst="rect">
              <a:avLst/>
            </a:prstGeom>
          </p:spPr>
        </p:pic>
        <p:pic>
          <p:nvPicPr>
            <p:cNvPr id="23" name="Picture 2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766574" y="7463997"/>
              <a:ext cx="1828800" cy="1371600"/>
            </a:xfrm>
            <a:prstGeom prst="rect">
              <a:avLst/>
            </a:prstGeom>
          </p:spPr>
        </p:pic>
      </p:grpSp>
    </p:spTree>
    <p:extLst>
      <p:ext uri="{BB962C8B-B14F-4D97-AF65-F5344CB8AC3E}">
        <p14:creationId xmlns:p14="http://schemas.microsoft.com/office/powerpoint/2010/main" val="1057907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141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cp:revision>
  <dcterms:created xsi:type="dcterms:W3CDTF">2017-03-07T13:58:53Z</dcterms:created>
  <dcterms:modified xsi:type="dcterms:W3CDTF">2017-03-09T13:03:21Z</dcterms:modified>
</cp:coreProperties>
</file>