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5" d="100"/>
          <a:sy n="65" d="100"/>
        </p:scale>
        <p:origin x="2854" y="4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8/4/2021</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1000" r="-61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315200" cy="4116409"/>
          </a:xfrm>
          <a:prstGeom prst="rect">
            <a:avLst/>
          </a:prstGeom>
          <a:ln>
            <a:noFill/>
          </a:ln>
          <a:effectLst/>
        </p:spPr>
      </p:pic>
      <p:sp>
        <p:nvSpPr>
          <p:cNvPr id="3" name="Subtitle 2"/>
          <p:cNvSpPr>
            <a:spLocks noGrp="1"/>
          </p:cNvSpPr>
          <p:nvPr>
            <p:ph type="subTitle" idx="1"/>
          </p:nvPr>
        </p:nvSpPr>
        <p:spPr>
          <a:xfrm>
            <a:off x="0" y="4889011"/>
            <a:ext cx="7315200" cy="2183060"/>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Lucida Sans" panose="020B0602030504020204" pitchFamily="34" charset="0"/>
              </a:rPr>
              <a:t>This beautiful Johns Island property is over 7 acres in total, and is already subdivided into five homesites that have been rough graded and have septic permits in place. City water is available from St. Johns Water Company. Located in the heart of Johns Island only minutes away from the Maybank Highway corridor, these large homesites will make a pleasant small neighborhood only 9 miles to historic downtown Charleston and 15 miles to Folly Beach. </a:t>
            </a:r>
          </a:p>
          <a:p>
            <a:endParaRPr lang="en-US" sz="1400" dirty="0">
              <a:solidFill>
                <a:schemeClr val="bg1"/>
              </a:solidFill>
              <a:effectLst>
                <a:outerShdw blurRad="38100" dist="38100" dir="2700000" algn="tl">
                  <a:srgbClr val="000000">
                    <a:alpha val="43137"/>
                  </a:srgbClr>
                </a:outerShdw>
              </a:effectLst>
              <a:latin typeface="Lucida Sans" panose="020B0602030504020204" pitchFamily="34" charset="0"/>
            </a:endParaRPr>
          </a:p>
          <a:p>
            <a:r>
              <a:rPr lang="en-US" sz="1400" dirty="0">
                <a:solidFill>
                  <a:schemeClr val="bg1"/>
                </a:solidFill>
                <a:effectLst>
                  <a:outerShdw blurRad="38100" dist="38100" dir="2700000" algn="tl">
                    <a:srgbClr val="000000">
                      <a:alpha val="43137"/>
                    </a:srgbClr>
                  </a:outerShdw>
                </a:effectLst>
                <a:latin typeface="Lucida Sans" panose="020B0602030504020204" pitchFamily="34" charset="0"/>
              </a:rPr>
              <a:t>The listing includes TMS #'s: 280-00-00-289, 280-00-00-290, 280-00-00-291, 280-00-00-292, 280-00-00-293</a:t>
            </a:r>
          </a:p>
        </p:txBody>
      </p:sp>
      <p:sp>
        <p:nvSpPr>
          <p:cNvPr id="4" name="Rectangle 3"/>
          <p:cNvSpPr/>
          <p:nvPr/>
        </p:nvSpPr>
        <p:spPr>
          <a:xfrm>
            <a:off x="772221" y="4232732"/>
            <a:ext cx="5770759" cy="539956"/>
          </a:xfrm>
          <a:prstGeom prst="rect">
            <a:avLst/>
          </a:prstGeom>
        </p:spPr>
        <p:txBody>
          <a:bodyPr wrap="square">
            <a:spAutoFit/>
          </a:bodyPr>
          <a:lstStyle/>
          <a:p>
            <a:pPr algn="ctr"/>
            <a:r>
              <a:rPr lang="en-US" sz="1636" b="1" dirty="0">
                <a:ln w="3175">
                  <a:noFill/>
                </a:ln>
                <a:solidFill>
                  <a:schemeClr val="bg1"/>
                </a:solidFill>
                <a:latin typeface="Lucida Sans" panose="020B0602030504020204" pitchFamily="34" charset="0"/>
              </a:rPr>
              <a:t>0 Harefield Lane</a:t>
            </a:r>
          </a:p>
          <a:p>
            <a:pPr algn="ctr"/>
            <a:r>
              <a:rPr lang="en-US" sz="1273" b="1" dirty="0">
                <a:ln w="3175">
                  <a:noFill/>
                </a:ln>
                <a:solidFill>
                  <a:schemeClr val="bg1"/>
                </a:solidFill>
                <a:latin typeface="Lucida Sans" panose="020B0602030504020204" pitchFamily="34" charset="0"/>
              </a:rPr>
              <a:t>Johns Island, SC 29455 | MLS# 20022615 | $375,000</a:t>
            </a:r>
            <a:endParaRPr lang="en-US" sz="1000" b="1" i="1" dirty="0">
              <a:ln w="3175">
                <a:noFill/>
              </a:ln>
              <a:solidFill>
                <a:schemeClr val="bg1"/>
              </a:solidFill>
              <a:latin typeface="Lucida Sans" panose="020B0602030504020204" pitchFamily="34" charset="0"/>
            </a:endParaRPr>
          </a:p>
        </p:txBody>
      </p:sp>
      <p:sp>
        <p:nvSpPr>
          <p:cNvPr id="30" name="Rectangle 29"/>
          <p:cNvSpPr/>
          <p:nvPr/>
        </p:nvSpPr>
        <p:spPr>
          <a:xfrm>
            <a:off x="1423992" y="8240748"/>
            <a:ext cx="4465055" cy="435184"/>
          </a:xfrm>
          <a:prstGeom prst="rect">
            <a:avLst/>
          </a:prstGeom>
        </p:spPr>
        <p:txBody>
          <a:bodyPr wrap="square">
            <a:spAutoFit/>
          </a:bodyPr>
          <a:lstStyle/>
          <a:p>
            <a:pPr algn="ctr"/>
            <a:r>
              <a:rPr lang="en-US" sz="1273" dirty="0">
                <a:solidFill>
                  <a:schemeClr val="bg1"/>
                </a:solidFill>
                <a:latin typeface="Lucida Sans" panose="020B0602030504020204" pitchFamily="34" charset="0"/>
              </a:rPr>
              <a:t>Lee Lindler</a:t>
            </a:r>
            <a:br>
              <a:rPr lang="en-US" sz="1273" dirty="0">
                <a:solidFill>
                  <a:schemeClr val="bg1"/>
                </a:solidFill>
                <a:latin typeface="Lucida Sans" panose="020B0602030504020204" pitchFamily="34" charset="0"/>
              </a:rPr>
            </a:br>
            <a:r>
              <a:rPr lang="en-US" sz="955" dirty="0">
                <a:solidFill>
                  <a:schemeClr val="bg1"/>
                </a:solidFill>
                <a:latin typeface="Lucida Sans" panose="020B0602030504020204" pitchFamily="34" charset="0"/>
              </a:rPr>
              <a:t>Cell (843) 637-0803 | lee@akersellis.com</a:t>
            </a:r>
          </a:p>
        </p:txBody>
      </p:sp>
      <p:sp>
        <p:nvSpPr>
          <p:cNvPr id="35" name="Rectangle 34"/>
          <p:cNvSpPr/>
          <p:nvPr/>
        </p:nvSpPr>
        <p:spPr>
          <a:xfrm>
            <a:off x="123611" y="8827888"/>
            <a:ext cx="7065815" cy="316112"/>
          </a:xfrm>
          <a:prstGeom prst="rect">
            <a:avLst/>
          </a:prstGeom>
        </p:spPr>
        <p:txBody>
          <a:bodyPr wrap="square" anchor="b">
            <a:spAutoFit/>
          </a:bodyPr>
          <a:lstStyle/>
          <a:p>
            <a:pPr algn="ctr"/>
            <a:r>
              <a:rPr lang="en-US" sz="727" dirty="0">
                <a:solidFill>
                  <a:schemeClr val="bg1"/>
                </a:solidFill>
                <a:latin typeface="Lucida Sans" panose="020B0602030504020204" pitchFamily="34" charset="0"/>
              </a:rPr>
              <a:t>Akers Ellis Real Estate LLC | 3730 Bohicket Road, Suite 5 | Johns Island, SC 29455</a:t>
            </a:r>
            <a:br>
              <a:rPr lang="en-US" sz="727" dirty="0">
                <a:solidFill>
                  <a:schemeClr val="bg1"/>
                </a:solidFill>
                <a:latin typeface="Lucida Sans" panose="020B0602030504020204" pitchFamily="34" charset="0"/>
              </a:rPr>
            </a:br>
            <a:r>
              <a:rPr lang="en-US" sz="727" dirty="0">
                <a:solidFill>
                  <a:schemeClr val="bg1"/>
                </a:solidFill>
                <a:latin typeface="Lucida Sans" panose="020B0602030504020204" pitchFamily="34" charset="0"/>
              </a:rPr>
              <a:t>akersellis.com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75644" y="8219119"/>
            <a:ext cx="817192" cy="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77947" y="8419938"/>
            <a:ext cx="1245178" cy="444315"/>
          </a:xfrm>
          <a:prstGeom prst="rect">
            <a:avLst/>
          </a:prstGeom>
          <a:effectLst/>
        </p:spPr>
      </p:pic>
      <p:sp>
        <p:nvSpPr>
          <p:cNvPr id="2" name="Title 1"/>
          <p:cNvSpPr>
            <a:spLocks noGrp="1"/>
          </p:cNvSpPr>
          <p:nvPr>
            <p:ph type="ctrTitle"/>
          </p:nvPr>
        </p:nvSpPr>
        <p:spPr>
          <a:xfrm>
            <a:off x="62616" y="3302532"/>
            <a:ext cx="7189968" cy="567179"/>
          </a:xfrm>
          <a:effectLst/>
        </p:spPr>
        <p:txBody>
          <a:bodyPr anchor="t">
            <a:noAutofit/>
          </a:bodyPr>
          <a:lstStyle/>
          <a:p>
            <a:r>
              <a:rPr lang="en-US" sz="1909" i="1" dirty="0">
                <a:solidFill>
                  <a:schemeClr val="bg1"/>
                </a:solidFill>
                <a:effectLst>
                  <a:outerShdw blurRad="50800" dist="38100" dir="5400000" algn="t" rotWithShape="0">
                    <a:prstClr val="black">
                      <a:alpha val="40000"/>
                    </a:prstClr>
                  </a:outerShdw>
                </a:effectLst>
                <a:latin typeface="Lucida Sans" panose="020B0602030504020204" pitchFamily="34" charset="0"/>
              </a:rPr>
              <a:t>Five Johns Island Homesites</a:t>
            </a:r>
            <a:endParaRPr lang="en-US" sz="1909" dirty="0">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rcRect/>
          <a:stretch/>
        </p:blipFill>
        <p:spPr>
          <a:xfrm>
            <a:off x="-2362200" y="196121"/>
            <a:ext cx="1371600" cy="914400"/>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2362200" y="3286400"/>
            <a:ext cx="1371600" cy="914400"/>
          </a:xfrm>
          <a:prstGeom prst="rect">
            <a:avLst/>
          </a:prstGeom>
        </p:spPr>
      </p:pic>
      <p:pic>
        <p:nvPicPr>
          <p:cNvPr id="14" name="Picture 13"/>
          <p:cNvPicPr>
            <a:picLocks/>
          </p:cNvPicPr>
          <p:nvPr/>
        </p:nvPicPr>
        <p:blipFill>
          <a:blip r:embed="rId9" cstate="print">
            <a:extLst>
              <a:ext uri="{28A0092B-C50C-407E-A947-70E740481C1C}">
                <a14:useLocalDpi xmlns:a14="http://schemas.microsoft.com/office/drawing/2010/main" val="0"/>
              </a:ext>
            </a:extLst>
          </a:blip>
          <a:srcRect/>
          <a:stretch/>
        </p:blipFill>
        <p:spPr>
          <a:xfrm>
            <a:off x="-2362200" y="1226214"/>
            <a:ext cx="1371600" cy="914400"/>
          </a:xfrm>
          <a:prstGeom prst="rect">
            <a:avLst/>
          </a:prstGeom>
        </p:spPr>
      </p:pic>
      <p:pic>
        <p:nvPicPr>
          <p:cNvPr id="16" name="Picture 15"/>
          <p:cNvPicPr>
            <a:picLocks/>
          </p:cNvPicPr>
          <p:nvPr/>
        </p:nvPicPr>
        <p:blipFill>
          <a:blip r:embed="rId10" cstate="print">
            <a:extLst>
              <a:ext uri="{28A0092B-C50C-407E-A947-70E740481C1C}">
                <a14:useLocalDpi xmlns:a14="http://schemas.microsoft.com/office/drawing/2010/main" val="0"/>
              </a:ext>
            </a:extLst>
          </a:blip>
          <a:srcRect/>
          <a:stretch/>
        </p:blipFill>
        <p:spPr>
          <a:xfrm>
            <a:off x="-2362200" y="2256307"/>
            <a:ext cx="1371600" cy="914400"/>
          </a:xfrm>
          <a:prstGeom prst="rect">
            <a:avLst/>
          </a:prstGeom>
        </p:spPr>
      </p:pic>
      <p:grpSp>
        <p:nvGrpSpPr>
          <p:cNvPr id="9" name="Group 8">
            <a:extLst>
              <a:ext uri="{FF2B5EF4-FFF2-40B4-BE49-F238E27FC236}">
                <a16:creationId xmlns:a16="http://schemas.microsoft.com/office/drawing/2014/main" id="{43219A4A-6AB6-4E74-AAD6-2BB565F2E489}"/>
              </a:ext>
            </a:extLst>
          </p:cNvPr>
          <p:cNvGrpSpPr/>
          <p:nvPr/>
        </p:nvGrpSpPr>
        <p:grpSpPr>
          <a:xfrm>
            <a:off x="154904" y="7188394"/>
            <a:ext cx="7005392" cy="914400"/>
            <a:chOff x="81208" y="7188394"/>
            <a:chExt cx="7005392" cy="914400"/>
          </a:xfrm>
        </p:grpSpPr>
        <p:pic>
          <p:nvPicPr>
            <p:cNvPr id="7" name="Picture 6"/>
            <p:cNvPicPr>
              <a:picLocks/>
            </p:cNvPicPr>
            <p:nvPr/>
          </p:nvPicPr>
          <p:blipFill>
            <a:blip r:embed="rId11" cstate="print">
              <a:extLst>
                <a:ext uri="{28A0092B-C50C-407E-A947-70E740481C1C}">
                  <a14:useLocalDpi xmlns:a14="http://schemas.microsoft.com/office/drawing/2010/main" val="0"/>
                </a:ext>
              </a:extLst>
            </a:blip>
            <a:srcRect/>
            <a:stretch/>
          </p:blipFill>
          <p:spPr>
            <a:xfrm>
              <a:off x="5715000" y="7188394"/>
              <a:ext cx="1371600" cy="914400"/>
            </a:xfrm>
            <a:prstGeom prst="rect">
              <a:avLst/>
            </a:prstGeom>
          </p:spPr>
        </p:pic>
        <p:pic>
          <p:nvPicPr>
            <p:cNvPr id="8" name="Picture 7"/>
            <p:cNvPicPr>
              <a:picLocks/>
            </p:cNvPicPr>
            <p:nvPr/>
          </p:nvPicPr>
          <p:blipFill>
            <a:blip r:embed="rId12" cstate="print">
              <a:extLst>
                <a:ext uri="{28A0092B-C50C-407E-A947-70E740481C1C}">
                  <a14:useLocalDpi xmlns:a14="http://schemas.microsoft.com/office/drawing/2010/main" val="0"/>
                </a:ext>
              </a:extLst>
            </a:blip>
            <a:srcRect/>
            <a:stretch/>
          </p:blipFill>
          <p:spPr>
            <a:xfrm>
              <a:off x="81208" y="7188394"/>
              <a:ext cx="1371600" cy="914400"/>
            </a:xfrm>
            <a:prstGeom prst="rect">
              <a:avLst/>
            </a:prstGeom>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rcRect/>
            <a:stretch/>
          </p:blipFill>
          <p:spPr>
            <a:xfrm>
              <a:off x="3837070" y="7188394"/>
              <a:ext cx="1371600" cy="914400"/>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rcRect/>
            <a:stretch/>
          </p:blipFill>
          <p:spPr>
            <a:xfrm>
              <a:off x="1959139" y="7188394"/>
              <a:ext cx="1371600" cy="914400"/>
            </a:xfrm>
            <a:prstGeom prst="rect">
              <a:avLst/>
            </a:prstGeom>
          </p:spPr>
        </p:pic>
      </p:grpSp>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152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Five Johns Island Homesites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2021-08-04T16:20:29Z</dcterms:modified>
</cp:coreProperties>
</file>