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402"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41814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62620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2374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3395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11CBA-21E7-4C7E-9EEC-B7CB974F956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6071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511CBA-21E7-4C7E-9EEC-B7CB974F956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8509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511CBA-21E7-4C7E-9EEC-B7CB974F9564}"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1907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511CBA-21E7-4C7E-9EEC-B7CB974F9564}"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0247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11CBA-21E7-4C7E-9EEC-B7CB974F9564}"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068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79359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03519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8511CBA-21E7-4C7E-9EEC-B7CB974F9564}" type="datetimeFigureOut">
              <a:rPr lang="en-US" smtClean="0"/>
              <a:t>2/21/2023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5BABB11F-93C4-40B8-97DE-013A6EB96A76}" type="slidenum">
              <a:rPr lang="en-US" smtClean="0"/>
              <a:t>‹#›</a:t>
            </a:fld>
            <a:endParaRPr lang="en-US"/>
          </a:p>
        </p:txBody>
      </p:sp>
    </p:spTree>
    <p:extLst>
      <p:ext uri="{BB962C8B-B14F-4D97-AF65-F5344CB8AC3E}">
        <p14:creationId xmlns:p14="http://schemas.microsoft.com/office/powerpoint/2010/main" val="388989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0000" r="-6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61437C-8206-4AE9-B0C4-290EDEC4AFCC}"/>
              </a:ext>
            </a:extLst>
          </p:cNvPr>
          <p:cNvSpPr>
            <a:spLocks noGrp="1"/>
          </p:cNvSpPr>
          <p:nvPr>
            <p:ph type="subTitle" idx="1"/>
          </p:nvPr>
        </p:nvSpPr>
        <p:spPr>
          <a:xfrm>
            <a:off x="183910" y="7849529"/>
            <a:ext cx="7861781" cy="2050496"/>
          </a:xfrm>
        </p:spPr>
        <p:txBody>
          <a:bodyPr anchor="ctr">
            <a:normAutofit fontScale="92500"/>
          </a:bodyPr>
          <a:lstStyle/>
          <a:p>
            <a:pPr>
              <a:lnSpc>
                <a:spcPct val="120000"/>
              </a:lnSpc>
            </a:pPr>
            <a:r>
              <a:rPr lang="en-US" sz="1600" dirty="0">
                <a:solidFill>
                  <a:schemeClr val="bg1"/>
                </a:solidFill>
                <a:latin typeface="Calibri" panose="020F0502020204030204" pitchFamily="34" charset="0"/>
                <a:cs typeface="Calibri" panose="020F0502020204030204" pitchFamily="34" charset="0"/>
              </a:rPr>
              <a:t>This four-acre property on a deep bank of the Georgetown side of Black River is a perfect jump-off to the wild peace of this historic basin. Well within the boating range of Winyah Bay and downtown Georgetown and adjacent to </a:t>
            </a:r>
            <a:r>
              <a:rPr lang="en-US" sz="1600" dirty="0" err="1">
                <a:solidFill>
                  <a:schemeClr val="bg1"/>
                </a:solidFill>
                <a:latin typeface="Calibri" panose="020F0502020204030204" pitchFamily="34" charset="0"/>
                <a:cs typeface="Calibri" panose="020F0502020204030204" pitchFamily="34" charset="0"/>
              </a:rPr>
              <a:t>Beneventum</a:t>
            </a:r>
            <a:r>
              <a:rPr lang="en-US" sz="1600" dirty="0">
                <a:solidFill>
                  <a:schemeClr val="bg1"/>
                </a:solidFill>
                <a:latin typeface="Calibri" panose="020F0502020204030204" pitchFamily="34" charset="0"/>
                <a:cs typeface="Calibri" panose="020F0502020204030204" pitchFamily="34" charset="0"/>
              </a:rPr>
              <a:t> Plantation, the lot features an existing covered dock and several attractive homesites within the pines and big live oaks. Views from the dock are expansive and perpetual, as most of the property within sight is protected. This has the potential for a full-time residence, a convenient recreational cabin spot, or some hybrid of the two. Just an awesome fishing and cruising launch to fresh and salt water destinations.</a:t>
            </a:r>
          </a:p>
        </p:txBody>
      </p:sp>
      <p:sp>
        <p:nvSpPr>
          <p:cNvPr id="11" name="Rectangle 10">
            <a:extLst>
              <a:ext uri="{FF2B5EF4-FFF2-40B4-BE49-F238E27FC236}">
                <a16:creationId xmlns:a16="http://schemas.microsoft.com/office/drawing/2014/main" id="{01426D87-521C-47A7-B993-5F6F52F02CA6}"/>
              </a:ext>
            </a:extLst>
          </p:cNvPr>
          <p:cNvSpPr/>
          <p:nvPr/>
        </p:nvSpPr>
        <p:spPr>
          <a:xfrm>
            <a:off x="1307054" y="6418814"/>
            <a:ext cx="5615492" cy="1200393"/>
          </a:xfrm>
          <a:prstGeom prst="rect">
            <a:avLst/>
          </a:prstGeom>
        </p:spPr>
        <p:txBody>
          <a:bodyPr wrap="square">
            <a:spAutoFit/>
          </a:bodyPr>
          <a:lstStyle/>
          <a:p>
            <a:pPr algn="ctr"/>
            <a:r>
              <a:rPr lang="en-US" sz="2118" b="1" dirty="0">
                <a:solidFill>
                  <a:schemeClr val="bg1"/>
                </a:solidFill>
                <a:effectLst>
                  <a:outerShdw blurRad="38100" dist="38100" dir="2700000" algn="tl">
                    <a:srgbClr val="000000">
                      <a:alpha val="43137"/>
                    </a:srgbClr>
                  </a:outerShdw>
                </a:effectLst>
                <a:latin typeface="Copperplate Gothic Light" panose="020E0507020206020404" pitchFamily="34" charset="0"/>
              </a:rPr>
              <a:t>0 Kingsbury Place</a:t>
            </a:r>
          </a:p>
          <a:p>
            <a:pPr algn="ctr"/>
            <a:r>
              <a:rPr lang="nn-NO" sz="1694" dirty="0">
                <a:solidFill>
                  <a:schemeClr val="bg1"/>
                </a:solidFill>
                <a:effectLst>
                  <a:outerShdw blurRad="38100" dist="38100" dir="2700000" algn="tl">
                    <a:srgbClr val="000000">
                      <a:alpha val="43137"/>
                    </a:srgbClr>
                  </a:outerShdw>
                </a:effectLst>
                <a:latin typeface="Copperplate Gothic Light" panose="020E0507020206020404" pitchFamily="34" charset="0"/>
              </a:rPr>
              <a:t>Waccamaw</a:t>
            </a:r>
          </a:p>
          <a:p>
            <a:pPr algn="ctr"/>
            <a:r>
              <a:rPr lang="nn-NO" sz="1694" dirty="0">
                <a:solidFill>
                  <a:schemeClr val="bg1"/>
                </a:solidFill>
                <a:effectLst>
                  <a:outerShdw blurRad="38100" dist="38100" dir="2700000" algn="tl">
                    <a:srgbClr val="000000">
                      <a:alpha val="43137"/>
                    </a:srgbClr>
                  </a:outerShdw>
                </a:effectLst>
                <a:latin typeface="Copperplate Gothic Light" panose="020E0507020206020404" pitchFamily="34" charset="0"/>
              </a:rPr>
              <a:t>Georgetown, SC 29440</a:t>
            </a:r>
          </a:p>
          <a:p>
            <a:pPr algn="ctr"/>
            <a:r>
              <a:rPr lang="nn-NO" sz="1694" dirty="0">
                <a:solidFill>
                  <a:schemeClr val="bg1"/>
                </a:solidFill>
                <a:effectLst>
                  <a:outerShdw blurRad="38100" dist="38100" dir="2700000" algn="tl">
                    <a:srgbClr val="000000">
                      <a:alpha val="43137"/>
                    </a:srgbClr>
                  </a:outerShdw>
                </a:effectLst>
                <a:latin typeface="Copperplate Gothic Light" panose="020E0507020206020404" pitchFamily="34" charset="0"/>
              </a:rPr>
              <a:t>MLS# 23001722 | $575,000</a:t>
            </a:r>
          </a:p>
        </p:txBody>
      </p:sp>
      <p:grpSp>
        <p:nvGrpSpPr>
          <p:cNvPr id="2" name="Group 1">
            <a:extLst>
              <a:ext uri="{FF2B5EF4-FFF2-40B4-BE49-F238E27FC236}">
                <a16:creationId xmlns:a16="http://schemas.microsoft.com/office/drawing/2014/main" id="{A6BC0593-3AB9-4E2C-B876-F9303CAF67C7}"/>
              </a:ext>
            </a:extLst>
          </p:cNvPr>
          <p:cNvGrpSpPr/>
          <p:nvPr/>
        </p:nvGrpSpPr>
        <p:grpSpPr>
          <a:xfrm>
            <a:off x="0" y="0"/>
            <a:ext cx="8229600" cy="1671638"/>
            <a:chOff x="0" y="-59934"/>
            <a:chExt cx="8229600" cy="1671638"/>
          </a:xfrm>
        </p:grpSpPr>
        <p:pic>
          <p:nvPicPr>
            <p:cNvPr id="5" name="Picture 4" descr="A large body of water&#10;&#10;Description generated with high confidence">
              <a:extLst>
                <a:ext uri="{FF2B5EF4-FFF2-40B4-BE49-F238E27FC236}">
                  <a16:creationId xmlns:a16="http://schemas.microsoft.com/office/drawing/2014/main" id="{E1C03827-4C2C-4B95-AB35-684183E6E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34"/>
              <a:ext cx="8229600" cy="167163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E68AEF4B-D3B3-4BC7-ACD2-05D55173B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0" y="116034"/>
              <a:ext cx="1914861" cy="1319702"/>
            </a:xfrm>
            <a:prstGeom prst="rect">
              <a:avLst/>
            </a:prstGeom>
          </p:spPr>
        </p:pic>
        <p:sp>
          <p:nvSpPr>
            <p:cNvPr id="18" name="Rectangle 17">
              <a:extLst>
                <a:ext uri="{FF2B5EF4-FFF2-40B4-BE49-F238E27FC236}">
                  <a16:creationId xmlns:a16="http://schemas.microsoft.com/office/drawing/2014/main" id="{498947EA-C003-4B5C-B425-C93F3BDE0291}"/>
                </a:ext>
              </a:extLst>
            </p:cNvPr>
            <p:cNvSpPr/>
            <p:nvPr/>
          </p:nvSpPr>
          <p:spPr>
            <a:xfrm>
              <a:off x="4690334" y="192072"/>
              <a:ext cx="3467996" cy="1167627"/>
            </a:xfrm>
            <a:prstGeom prst="rect">
              <a:avLst/>
            </a:prstGeom>
          </p:spPr>
          <p:txBody>
            <a:bodyPr wrap="square">
              <a:spAutoFit/>
            </a:bodyPr>
            <a:lstStyle/>
            <a:p>
              <a:pPr algn="r"/>
              <a:r>
                <a:rPr lang="en-US" sz="1905" dirty="0">
                  <a:solidFill>
                    <a:schemeClr val="bg1"/>
                  </a:solidFill>
                  <a:latin typeface="Copperplate Gothic Bold" panose="020E0705020206020404" pitchFamily="34" charset="0"/>
                </a:rPr>
                <a:t>DOUGLAS CUTTING</a:t>
              </a:r>
            </a:p>
            <a:p>
              <a:pPr algn="r"/>
              <a:r>
                <a:rPr lang="en-US" sz="1694" dirty="0">
                  <a:solidFill>
                    <a:schemeClr val="bg1"/>
                  </a:solidFill>
                  <a:latin typeface="Copperplate Gothic Light" panose="020E0507020206020404" pitchFamily="34" charset="0"/>
                </a:rPr>
                <a:t>(843) 534-3911</a:t>
              </a:r>
            </a:p>
            <a:p>
              <a:pPr algn="r"/>
              <a:r>
                <a:rPr lang="en-US" sz="1694" dirty="0">
                  <a:solidFill>
                    <a:schemeClr val="bg1"/>
                  </a:solidFill>
                  <a:latin typeface="Copperplate Gothic Light" panose="020E0507020206020404" pitchFamily="34" charset="0"/>
                </a:rPr>
                <a:t>dcutting2@gmail.com</a:t>
              </a:r>
            </a:p>
            <a:p>
              <a:pPr algn="r"/>
              <a:r>
                <a:rPr lang="en-US" sz="1694" dirty="0">
                  <a:solidFill>
                    <a:schemeClr val="bg1"/>
                  </a:solidFill>
                  <a:latin typeface="Copperplate Gothic Light" panose="020E0507020206020404" pitchFamily="34" charset="0"/>
                </a:rPr>
                <a:t>bluewingproperties.com</a:t>
              </a:r>
            </a:p>
          </p:txBody>
        </p:sp>
      </p:grpSp>
      <p:grpSp>
        <p:nvGrpSpPr>
          <p:cNvPr id="4" name="Group 3">
            <a:extLst>
              <a:ext uri="{FF2B5EF4-FFF2-40B4-BE49-F238E27FC236}">
                <a16:creationId xmlns:a16="http://schemas.microsoft.com/office/drawing/2014/main" id="{A19E72D9-9926-FC87-AB39-7B9AFE02943A}"/>
              </a:ext>
            </a:extLst>
          </p:cNvPr>
          <p:cNvGrpSpPr/>
          <p:nvPr/>
        </p:nvGrpSpPr>
        <p:grpSpPr>
          <a:xfrm>
            <a:off x="0" y="1711760"/>
            <a:ext cx="8229600" cy="4622661"/>
            <a:chOff x="0" y="1636529"/>
            <a:chExt cx="8229600" cy="4622661"/>
          </a:xfrm>
        </p:grpSpPr>
        <p:pic>
          <p:nvPicPr>
            <p:cNvPr id="16" name="Picture 15">
              <a:extLst>
                <a:ext uri="{FF2B5EF4-FFF2-40B4-BE49-F238E27FC236}">
                  <a16:creationId xmlns:a16="http://schemas.microsoft.com/office/drawing/2014/main" id="{9601BBC2-7E5F-4148-BD6D-704A8AB6BB42}"/>
                </a:ext>
              </a:extLst>
            </p:cNvPr>
            <p:cNvPicPr>
              <a:picLocks noChangeAspect="1"/>
            </p:cNvPicPr>
            <p:nvPr/>
          </p:nvPicPr>
          <p:blipFill>
            <a:blip r:embed="rId6">
              <a:extLst>
                <a:ext uri="{28A0092B-C50C-407E-A947-70E740481C1C}">
                  <a14:useLocalDpi xmlns:a14="http://schemas.microsoft.com/office/drawing/2010/main" val="0"/>
                </a:ext>
              </a:extLst>
            </a:blip>
            <a:stretch/>
          </p:blipFill>
          <p:spPr>
            <a:xfrm>
              <a:off x="0" y="1636529"/>
              <a:ext cx="8229600" cy="4622661"/>
            </a:xfrm>
            <a:prstGeom prst="rect">
              <a:avLst/>
            </a:prstGeom>
            <a:effectLst/>
          </p:spPr>
        </p:pic>
        <p:pic>
          <p:nvPicPr>
            <p:cNvPr id="20" name="Picture 19">
              <a:extLst>
                <a:ext uri="{FF2B5EF4-FFF2-40B4-BE49-F238E27FC236}">
                  <a16:creationId xmlns:a16="http://schemas.microsoft.com/office/drawing/2014/main" id="{31C80088-72A2-4A72-BF60-C7DE57A9865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74807" y="5390510"/>
              <a:ext cx="1303020" cy="868680"/>
            </a:xfrm>
            <a:prstGeom prst="rect">
              <a:avLst/>
            </a:prstGeom>
            <a:ln w="12700">
              <a:solidFill>
                <a:schemeClr val="bg1"/>
              </a:solidFill>
            </a:ln>
            <a:effectLst/>
          </p:spPr>
        </p:pic>
        <p:pic>
          <p:nvPicPr>
            <p:cNvPr id="22" name="Picture 21">
              <a:extLst>
                <a:ext uri="{FF2B5EF4-FFF2-40B4-BE49-F238E27FC236}">
                  <a16:creationId xmlns:a16="http://schemas.microsoft.com/office/drawing/2014/main" id="{DA6E1C69-5C69-4BFF-8817-F17166EEA9E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683112" y="5390510"/>
              <a:ext cx="1546488" cy="868680"/>
            </a:xfrm>
            <a:prstGeom prst="rect">
              <a:avLst/>
            </a:prstGeom>
            <a:ln w="12700">
              <a:solidFill>
                <a:schemeClr val="bg1"/>
              </a:solidFill>
            </a:ln>
            <a:effectLst/>
          </p:spPr>
        </p:pic>
        <p:pic>
          <p:nvPicPr>
            <p:cNvPr id="24" name="Picture 23">
              <a:extLst>
                <a:ext uri="{FF2B5EF4-FFF2-40B4-BE49-F238E27FC236}">
                  <a16:creationId xmlns:a16="http://schemas.microsoft.com/office/drawing/2014/main" id="{67A0BD6F-4C06-4497-8073-4BFA6B761D5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192597" y="5390510"/>
              <a:ext cx="1157956" cy="868680"/>
            </a:xfrm>
            <a:prstGeom prst="rect">
              <a:avLst/>
            </a:prstGeom>
            <a:ln w="12700">
              <a:solidFill>
                <a:schemeClr val="bg1"/>
              </a:solidFill>
            </a:ln>
            <a:effectLst/>
          </p:spPr>
        </p:pic>
        <p:pic>
          <p:nvPicPr>
            <p:cNvPr id="26" name="Picture 25">
              <a:extLst>
                <a:ext uri="{FF2B5EF4-FFF2-40B4-BE49-F238E27FC236}">
                  <a16:creationId xmlns:a16="http://schemas.microsoft.com/office/drawing/2014/main" id="{9F54BAC1-C26C-4F33-802A-4600C71A354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61258" y="5390510"/>
              <a:ext cx="1298779" cy="868680"/>
            </a:xfrm>
            <a:prstGeom prst="rect">
              <a:avLst/>
            </a:prstGeom>
            <a:ln w="12700">
              <a:solidFill>
                <a:schemeClr val="bg1"/>
              </a:solidFill>
            </a:ln>
            <a:effectLst/>
          </p:spPr>
        </p:pic>
        <p:pic>
          <p:nvPicPr>
            <p:cNvPr id="27" name="Picture 26">
              <a:extLst>
                <a:ext uri="{FF2B5EF4-FFF2-40B4-BE49-F238E27FC236}">
                  <a16:creationId xmlns:a16="http://schemas.microsoft.com/office/drawing/2014/main" id="{0CB30983-F7CA-41C6-A713-323F58347DD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0" y="5390510"/>
              <a:ext cx="1546488" cy="868680"/>
            </a:xfrm>
            <a:prstGeom prst="rect">
              <a:avLst/>
            </a:prstGeom>
            <a:ln w="12700">
              <a:solidFill>
                <a:schemeClr val="bg1"/>
              </a:solidFill>
            </a:ln>
            <a:effectLst/>
          </p:spPr>
        </p:pic>
        <p:pic>
          <p:nvPicPr>
            <p:cNvPr id="28" name="Picture 27">
              <a:extLst>
                <a:ext uri="{FF2B5EF4-FFF2-40B4-BE49-F238E27FC236}">
                  <a16:creationId xmlns:a16="http://schemas.microsoft.com/office/drawing/2014/main" id="{6213F174-7C94-43C0-BB1B-26769B8EF2A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365323" y="5390510"/>
              <a:ext cx="1303020" cy="868680"/>
            </a:xfrm>
            <a:prstGeom prst="rect">
              <a:avLst/>
            </a:prstGeom>
            <a:ln w="12700">
              <a:solidFill>
                <a:schemeClr val="bg1"/>
              </a:solidFill>
            </a:ln>
            <a:effectLst/>
          </p:spPr>
        </p:pic>
      </p:grpSp>
    </p:spTree>
    <p:extLst>
      <p:ext uri="{BB962C8B-B14F-4D97-AF65-F5344CB8AC3E}">
        <p14:creationId xmlns:p14="http://schemas.microsoft.com/office/powerpoint/2010/main" val="305996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146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Copperplate Gothic Bold</vt:lpstr>
      <vt:lpstr>Copperplate Gothic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22</cp:revision>
  <dcterms:created xsi:type="dcterms:W3CDTF">2018-07-10T20:03:41Z</dcterms:created>
  <dcterms:modified xsi:type="dcterms:W3CDTF">2023-02-21T14:52:21Z</dcterms:modified>
</cp:coreProperties>
</file>