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8FAA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3108"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4005421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1523916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3976223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2777411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5A83AC-0EC6-43B4-BF09-0B29281A4D73}" type="datetimeFigureOut">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3841108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5A83AC-0EC6-43B4-BF09-0B29281A4D73}" type="datetimeFigureOut">
              <a:rPr lang="en-US" smtClean="0"/>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2685305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5A83AC-0EC6-43B4-BF09-0B29281A4D73}" type="datetimeFigureOut">
              <a:rPr lang="en-US" smtClean="0"/>
              <a:t>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1953497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5A83AC-0EC6-43B4-BF09-0B29281A4D73}" type="datetimeFigureOut">
              <a:rPr lang="en-US" smtClean="0"/>
              <a:t>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684951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A83AC-0EC6-43B4-BF09-0B29281A4D73}" type="datetimeFigureOut">
              <a:rPr lang="en-US" smtClean="0"/>
              <a:t>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92706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55A83AC-0EC6-43B4-BF09-0B29281A4D73}" type="datetimeFigureOut">
              <a:rPr lang="en-US" smtClean="0"/>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2303213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55A83AC-0EC6-43B4-BF09-0B29281A4D73}" type="datetimeFigureOut">
              <a:rPr lang="en-US" smtClean="0"/>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1785158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55A83AC-0EC6-43B4-BF09-0B29281A4D73}" type="datetimeFigureOut">
              <a:rPr lang="en-US" smtClean="0"/>
              <a:t>3/1/2025</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283A0A7F-0F2B-4F5E-8B82-99FB1DA0AA60}" type="slidenum">
              <a:rPr lang="en-US" smtClean="0"/>
              <a:t>‹#›</a:t>
            </a:fld>
            <a:endParaRPr lang="en-US"/>
          </a:p>
        </p:txBody>
      </p:sp>
    </p:spTree>
    <p:extLst>
      <p:ext uri="{BB962C8B-B14F-4D97-AF65-F5344CB8AC3E}">
        <p14:creationId xmlns:p14="http://schemas.microsoft.com/office/powerpoint/2010/main" val="1876959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09913F-D952-71DF-2A3C-3C08E75F686A}"/>
              </a:ext>
            </a:extLst>
          </p:cNvPr>
          <p:cNvSpPr/>
          <p:nvPr/>
        </p:nvSpPr>
        <p:spPr>
          <a:xfrm>
            <a:off x="0" y="1"/>
            <a:ext cx="6858000" cy="707136"/>
          </a:xfrm>
          <a:prstGeom prst="rect">
            <a:avLst/>
          </a:prstGeom>
          <a:solidFill>
            <a:srgbClr val="4472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1851032-DEC4-9DBA-9CA6-985BC61C8EB1}"/>
              </a:ext>
            </a:extLst>
          </p:cNvPr>
          <p:cNvSpPr txBox="1"/>
          <p:nvPr/>
        </p:nvSpPr>
        <p:spPr>
          <a:xfrm>
            <a:off x="375824" y="-161911"/>
            <a:ext cx="6106352" cy="584775"/>
          </a:xfrm>
          <a:prstGeom prst="rect">
            <a:avLst/>
          </a:prstGeom>
          <a:noFill/>
        </p:spPr>
        <p:txBody>
          <a:bodyPr wrap="none" rtlCol="0">
            <a:spAutoFit/>
          </a:bodyPr>
          <a:lstStyle/>
          <a:p>
            <a:pPr algn="ctr"/>
            <a:r>
              <a:rPr lang="en-US" sz="3200" b="1" dirty="0">
                <a:solidFill>
                  <a:schemeClr val="bg1"/>
                </a:solidFill>
                <a:latin typeface="Aptos" panose="020B0004020202020204" pitchFamily="34" charset="0"/>
                <a:ea typeface="Liberation Sans" panose="020B0604020202020204" pitchFamily="34" charset="0"/>
                <a:cs typeface="Liberation Sans" panose="020B0604020202020204" pitchFamily="34" charset="0"/>
              </a:rPr>
              <a:t>9.59 ACRES ON EDISTO ISLAND!</a:t>
            </a:r>
          </a:p>
        </p:txBody>
      </p:sp>
      <p:grpSp>
        <p:nvGrpSpPr>
          <p:cNvPr id="3" name="Group 2">
            <a:extLst>
              <a:ext uri="{FF2B5EF4-FFF2-40B4-BE49-F238E27FC236}">
                <a16:creationId xmlns:a16="http://schemas.microsoft.com/office/drawing/2014/main" id="{4157DB8C-319B-BFCA-F09A-F606C0FE3BDB}"/>
              </a:ext>
            </a:extLst>
          </p:cNvPr>
          <p:cNvGrpSpPr/>
          <p:nvPr/>
        </p:nvGrpSpPr>
        <p:grpSpPr>
          <a:xfrm>
            <a:off x="766763" y="432054"/>
            <a:ext cx="5324475" cy="570293"/>
            <a:chOff x="1148049" y="1017270"/>
            <a:chExt cx="4561903" cy="570293"/>
          </a:xfrm>
        </p:grpSpPr>
        <p:sp>
          <p:nvSpPr>
            <p:cNvPr id="7" name="Rectangle 6">
              <a:extLst>
                <a:ext uri="{FF2B5EF4-FFF2-40B4-BE49-F238E27FC236}">
                  <a16:creationId xmlns:a16="http://schemas.microsoft.com/office/drawing/2014/main" id="{727F9B0B-945E-50A7-3A2A-26ED87F9D7A1}"/>
                </a:ext>
              </a:extLst>
            </p:cNvPr>
            <p:cNvSpPr/>
            <p:nvPr/>
          </p:nvSpPr>
          <p:spPr>
            <a:xfrm>
              <a:off x="1148049" y="1017270"/>
              <a:ext cx="4561903" cy="570293"/>
            </a:xfrm>
            <a:prstGeom prst="rect">
              <a:avLst/>
            </a:prstGeom>
            <a:solidFill>
              <a:srgbClr val="8FAA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8" name="TextBox 7">
              <a:extLst>
                <a:ext uri="{FF2B5EF4-FFF2-40B4-BE49-F238E27FC236}">
                  <a16:creationId xmlns:a16="http://schemas.microsoft.com/office/drawing/2014/main" id="{26EDC72C-235F-8631-A800-E3AB585E569B}"/>
                </a:ext>
              </a:extLst>
            </p:cNvPr>
            <p:cNvSpPr txBox="1"/>
            <p:nvPr/>
          </p:nvSpPr>
          <p:spPr>
            <a:xfrm>
              <a:off x="1418319" y="1071584"/>
              <a:ext cx="4021362" cy="461665"/>
            </a:xfrm>
            <a:prstGeom prst="rect">
              <a:avLst/>
            </a:prstGeom>
            <a:noFill/>
          </p:spPr>
          <p:txBody>
            <a:bodyPr wrap="square" rtlCol="0" anchor="ctr">
              <a:spAutoFit/>
            </a:bodyPr>
            <a:lstStyle/>
            <a:p>
              <a:pPr algn="ctr"/>
              <a:r>
                <a:rPr lang="en-US" sz="2400" dirty="0">
                  <a:solidFill>
                    <a:schemeClr val="bg1"/>
                  </a:solidFill>
                  <a:latin typeface="Aptos" panose="020B0004020202020204" pitchFamily="34" charset="0"/>
                </a:rPr>
                <a:t>0 Whooping Island Creek Drive</a:t>
              </a:r>
            </a:p>
          </p:txBody>
        </p:sp>
      </p:grpSp>
      <p:sp>
        <p:nvSpPr>
          <p:cNvPr id="15" name="TextBox 14">
            <a:extLst>
              <a:ext uri="{FF2B5EF4-FFF2-40B4-BE49-F238E27FC236}">
                <a16:creationId xmlns:a16="http://schemas.microsoft.com/office/drawing/2014/main" id="{F8B284BB-85E8-05BC-DD2A-5AE4EC80B91D}"/>
              </a:ext>
            </a:extLst>
          </p:cNvPr>
          <p:cNvSpPr txBox="1"/>
          <p:nvPr/>
        </p:nvSpPr>
        <p:spPr>
          <a:xfrm>
            <a:off x="0" y="5103255"/>
            <a:ext cx="6858000" cy="1785104"/>
          </a:xfrm>
          <a:prstGeom prst="rect">
            <a:avLst/>
          </a:prstGeom>
          <a:noFill/>
        </p:spPr>
        <p:txBody>
          <a:bodyPr wrap="square">
            <a:spAutoFit/>
          </a:bodyPr>
          <a:lstStyle/>
          <a:p>
            <a:pPr algn="ctr"/>
            <a:r>
              <a:rPr lang="en-US" sz="1100" dirty="0">
                <a:latin typeface="Aptos" panose="020B0004020202020204" pitchFamily="34" charset="0"/>
              </a:rPr>
              <a:t>9.59 Acres of Lowcountry Paradise on Edisto Island! Discover the beauty and serenity of Edisto Island with this stunning 9.59-acre property, offering breathtaking marsh views and a tranquil tidal creek. Nestled in the heart of the Lowcountry, this peaceful retreat provides the perfect setting to build your dream home and embrace the coastal lifestyle. With the option to subdivide and approved access, this property presents incredible flexibility and opportunity. Enjoy exclusive access to a community dock, perfect for fishing, kayaking, or simply soaking in the serene waterfront views. Surrounded by nature, you'll experience breathtaking sunsets, abundant wildlife, and the soothing sounds of the marsh—all while being just a short drive from Edisto Beach and Charleston.</a:t>
            </a:r>
          </a:p>
          <a:p>
            <a:pPr algn="ctr"/>
            <a:r>
              <a:rPr lang="en-US" sz="1100" dirty="0">
                <a:latin typeface="Aptos" panose="020B0004020202020204" pitchFamily="34" charset="0"/>
              </a:rPr>
              <a:t>Whether you're looking for a private getaway or a forever home site, this property offers endless possibilities. </a:t>
            </a:r>
          </a:p>
          <a:p>
            <a:pPr algn="ctr"/>
            <a:endParaRPr lang="en-US" sz="1100">
              <a:latin typeface="Aptos" panose="020B0004020202020204" pitchFamily="34" charset="0"/>
            </a:endParaRPr>
          </a:p>
          <a:p>
            <a:pPr algn="ctr"/>
            <a:r>
              <a:rPr lang="en-US" sz="1100">
                <a:latin typeface="Aptos" panose="020B0004020202020204" pitchFamily="34" charset="0"/>
              </a:rPr>
              <a:t>Don't </a:t>
            </a:r>
            <a:r>
              <a:rPr lang="en-US" sz="1100" dirty="0">
                <a:latin typeface="Aptos" panose="020B0004020202020204" pitchFamily="34" charset="0"/>
              </a:rPr>
              <a:t>miss this rare opportunity to own a slice of Lowcountry paradise!</a:t>
            </a:r>
          </a:p>
        </p:txBody>
      </p:sp>
      <p:grpSp>
        <p:nvGrpSpPr>
          <p:cNvPr id="2" name="Group 1">
            <a:extLst>
              <a:ext uri="{FF2B5EF4-FFF2-40B4-BE49-F238E27FC236}">
                <a16:creationId xmlns:a16="http://schemas.microsoft.com/office/drawing/2014/main" id="{19450318-37E1-8B1D-7EF5-4CC9DB623A15}"/>
              </a:ext>
            </a:extLst>
          </p:cNvPr>
          <p:cNvGrpSpPr/>
          <p:nvPr/>
        </p:nvGrpSpPr>
        <p:grpSpPr>
          <a:xfrm>
            <a:off x="76550" y="4613721"/>
            <a:ext cx="6704901" cy="413874"/>
            <a:chOff x="1253490" y="5741481"/>
            <a:chExt cx="4917516" cy="413874"/>
          </a:xfrm>
        </p:grpSpPr>
        <p:sp>
          <p:nvSpPr>
            <p:cNvPr id="17" name="Rectangle 16">
              <a:extLst>
                <a:ext uri="{FF2B5EF4-FFF2-40B4-BE49-F238E27FC236}">
                  <a16:creationId xmlns:a16="http://schemas.microsoft.com/office/drawing/2014/main" id="{84256089-FEE4-299F-ED24-CF2B371D560E}"/>
                </a:ext>
              </a:extLst>
            </p:cNvPr>
            <p:cNvSpPr/>
            <p:nvPr/>
          </p:nvSpPr>
          <p:spPr>
            <a:xfrm>
              <a:off x="1253490" y="5741481"/>
              <a:ext cx="4917516" cy="41387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18" name="TextBox 17">
              <a:extLst>
                <a:ext uri="{FF2B5EF4-FFF2-40B4-BE49-F238E27FC236}">
                  <a16:creationId xmlns:a16="http://schemas.microsoft.com/office/drawing/2014/main" id="{65D2589F-2B6C-271B-BAAA-D1E43AE029DB}"/>
                </a:ext>
              </a:extLst>
            </p:cNvPr>
            <p:cNvSpPr txBox="1"/>
            <p:nvPr/>
          </p:nvSpPr>
          <p:spPr>
            <a:xfrm>
              <a:off x="1253490" y="5784433"/>
              <a:ext cx="4917516" cy="323165"/>
            </a:xfrm>
            <a:prstGeom prst="rect">
              <a:avLst/>
            </a:prstGeom>
            <a:noFill/>
          </p:spPr>
          <p:txBody>
            <a:bodyPr wrap="square" rtlCol="0" anchor="b">
              <a:spAutoFit/>
            </a:bodyPr>
            <a:lstStyle/>
            <a:p>
              <a:pPr algn="ctr"/>
              <a:r>
                <a:rPr lang="en-US" sz="1500" dirty="0">
                  <a:solidFill>
                    <a:schemeClr val="bg1"/>
                  </a:solidFill>
                  <a:latin typeface="Aptos" panose="020B0004020202020204" pitchFamily="34" charset="0"/>
                </a:rPr>
                <a:t>Beckett Plantation | Edisto Island, SC 29438 | MLS# 25005422 | $474,000</a:t>
              </a:r>
            </a:p>
          </p:txBody>
        </p:sp>
      </p:grpSp>
      <p:sp>
        <p:nvSpPr>
          <p:cNvPr id="36" name="TextBox 35">
            <a:extLst>
              <a:ext uri="{FF2B5EF4-FFF2-40B4-BE49-F238E27FC236}">
                <a16:creationId xmlns:a16="http://schemas.microsoft.com/office/drawing/2014/main" id="{CEF7462A-2921-CF58-8436-F0CF7E4EEC17}"/>
              </a:ext>
            </a:extLst>
          </p:cNvPr>
          <p:cNvSpPr txBox="1"/>
          <p:nvPr/>
        </p:nvSpPr>
        <p:spPr>
          <a:xfrm>
            <a:off x="76549" y="8336939"/>
            <a:ext cx="3497231" cy="615553"/>
          </a:xfrm>
          <a:prstGeom prst="rect">
            <a:avLst/>
          </a:prstGeom>
          <a:noFill/>
        </p:spPr>
        <p:txBody>
          <a:bodyPr wrap="square">
            <a:spAutoFit/>
          </a:bodyPr>
          <a:lstStyle/>
          <a:p>
            <a:r>
              <a:rPr lang="en-US" sz="1400" dirty="0">
                <a:latin typeface="Aptos" panose="020B0004020202020204" pitchFamily="34" charset="0"/>
              </a:rPr>
              <a:t>Jenny </a:t>
            </a:r>
            <a:r>
              <a:rPr lang="en-US" sz="1400" dirty="0" err="1">
                <a:latin typeface="Aptos" panose="020B0004020202020204" pitchFamily="34" charset="0"/>
              </a:rPr>
              <a:t>Siggelkow</a:t>
            </a:r>
            <a:endParaRPr lang="en-US" sz="1400" dirty="0">
              <a:latin typeface="Aptos" panose="020B0004020202020204" pitchFamily="34" charset="0"/>
            </a:endParaRPr>
          </a:p>
          <a:p>
            <a:r>
              <a:rPr lang="en-US" sz="1000" dirty="0">
                <a:latin typeface="Aptos" panose="020B0004020202020204" pitchFamily="34" charset="0"/>
              </a:rPr>
              <a:t>843-901-3494</a:t>
            </a:r>
          </a:p>
          <a:p>
            <a:r>
              <a:rPr lang="en-US" sz="1000" dirty="0">
                <a:latin typeface="Aptos" panose="020B0004020202020204" pitchFamily="34" charset="0"/>
              </a:rPr>
              <a:t>jcsiggelkow@gmail.com</a:t>
            </a:r>
          </a:p>
        </p:txBody>
      </p:sp>
      <p:pic>
        <p:nvPicPr>
          <p:cNvPr id="39" name="Picture 38" descr="A red and blue text on a black background&#10;&#10;Description automatically generated">
            <a:extLst>
              <a:ext uri="{FF2B5EF4-FFF2-40B4-BE49-F238E27FC236}">
                <a16:creationId xmlns:a16="http://schemas.microsoft.com/office/drawing/2014/main" id="{0D545EDE-8D39-2F0A-E41F-4AD9F62010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6746" y="8374231"/>
            <a:ext cx="1814705" cy="540969"/>
          </a:xfrm>
          <a:prstGeom prst="rect">
            <a:avLst/>
          </a:prstGeom>
        </p:spPr>
      </p:pic>
      <p:sp>
        <p:nvSpPr>
          <p:cNvPr id="40" name="TextBox 39">
            <a:extLst>
              <a:ext uri="{FF2B5EF4-FFF2-40B4-BE49-F238E27FC236}">
                <a16:creationId xmlns:a16="http://schemas.microsoft.com/office/drawing/2014/main" id="{2BD851F6-0BC9-02C3-68DC-0C1222E265C2}"/>
              </a:ext>
            </a:extLst>
          </p:cNvPr>
          <p:cNvSpPr txBox="1"/>
          <p:nvPr/>
        </p:nvSpPr>
        <p:spPr>
          <a:xfrm>
            <a:off x="0" y="8959334"/>
            <a:ext cx="6858000" cy="184666"/>
          </a:xfrm>
          <a:prstGeom prst="rect">
            <a:avLst/>
          </a:prstGeom>
          <a:noFill/>
        </p:spPr>
        <p:txBody>
          <a:bodyPr wrap="square">
            <a:spAutoFit/>
          </a:bodyPr>
          <a:lstStyle/>
          <a:p>
            <a:pPr algn="ctr"/>
            <a:r>
              <a:rPr lang="en-US" sz="600" dirty="0">
                <a:latin typeface="Aptos" panose="020B0004020202020204" pitchFamily="34" charset="0"/>
              </a:rPr>
              <a:t>ERA Wilder Realty | 537 Folly Road | Charleston, SC 29412</a:t>
            </a:r>
          </a:p>
        </p:txBody>
      </p:sp>
      <p:pic>
        <p:nvPicPr>
          <p:cNvPr id="27" name="Picture 26">
            <a:extLst>
              <a:ext uri="{FF2B5EF4-FFF2-40B4-BE49-F238E27FC236}">
                <a16:creationId xmlns:a16="http://schemas.microsoft.com/office/drawing/2014/main" id="{4E395E2C-CBC1-DCE1-F18B-16B3CC08C39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120" y="1088026"/>
            <a:ext cx="3336861" cy="2224574"/>
          </a:xfrm>
          <a:prstGeom prst="rect">
            <a:avLst/>
          </a:prstGeom>
        </p:spPr>
      </p:pic>
      <p:pic>
        <p:nvPicPr>
          <p:cNvPr id="9" name="Picture 8">
            <a:extLst>
              <a:ext uri="{FF2B5EF4-FFF2-40B4-BE49-F238E27FC236}">
                <a16:creationId xmlns:a16="http://schemas.microsoft.com/office/drawing/2014/main" id="{8CBE0D89-CCE7-006E-CD33-DD90B9A8887A}"/>
              </a:ext>
            </a:extLst>
          </p:cNvPr>
          <p:cNvPicPr>
            <a:picLocks noChangeAspect="1"/>
          </p:cNvPicPr>
          <p:nvPr/>
        </p:nvPicPr>
        <p:blipFill>
          <a:blip r:embed="rId4">
            <a:extLst>
              <a:ext uri="{28A0092B-C50C-407E-A947-70E740481C1C}">
                <a14:useLocalDpi xmlns:a14="http://schemas.microsoft.com/office/drawing/2010/main" val="0"/>
              </a:ext>
            </a:extLst>
          </a:blip>
          <a:srcRect l="7858" r="7858"/>
          <a:stretch/>
        </p:blipFill>
        <p:spPr>
          <a:xfrm>
            <a:off x="3456020" y="1087083"/>
            <a:ext cx="3336862" cy="2224573"/>
          </a:xfrm>
          <a:prstGeom prst="rect">
            <a:avLst/>
          </a:prstGeom>
        </p:spPr>
      </p:pic>
      <p:pic>
        <p:nvPicPr>
          <p:cNvPr id="12" name="Picture 11">
            <a:extLst>
              <a:ext uri="{FF2B5EF4-FFF2-40B4-BE49-F238E27FC236}">
                <a16:creationId xmlns:a16="http://schemas.microsoft.com/office/drawing/2014/main" id="{619AEC72-9959-14B0-006F-803CFA6C146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5120" y="3387764"/>
            <a:ext cx="1632204" cy="1088136"/>
          </a:xfrm>
          <a:prstGeom prst="rect">
            <a:avLst/>
          </a:prstGeom>
        </p:spPr>
      </p:pic>
      <p:pic>
        <p:nvPicPr>
          <p:cNvPr id="13" name="Picture 12">
            <a:extLst>
              <a:ext uri="{FF2B5EF4-FFF2-40B4-BE49-F238E27FC236}">
                <a16:creationId xmlns:a16="http://schemas.microsoft.com/office/drawing/2014/main" id="{4C16BA3E-AA9B-10AF-5668-9E4D27D38A9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765339" y="3388898"/>
            <a:ext cx="1628802" cy="1085868"/>
          </a:xfrm>
          <a:prstGeom prst="rect">
            <a:avLst/>
          </a:prstGeom>
        </p:spPr>
      </p:pic>
      <p:pic>
        <p:nvPicPr>
          <p:cNvPr id="14" name="Picture 13">
            <a:extLst>
              <a:ext uri="{FF2B5EF4-FFF2-40B4-BE49-F238E27FC236}">
                <a16:creationId xmlns:a16="http://schemas.microsoft.com/office/drawing/2014/main" id="{3D18D764-D82C-E3E2-7B53-B1DABE783D2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461307" y="3387764"/>
            <a:ext cx="1632204" cy="1088136"/>
          </a:xfrm>
          <a:prstGeom prst="rect">
            <a:avLst/>
          </a:prstGeom>
        </p:spPr>
      </p:pic>
      <p:pic>
        <p:nvPicPr>
          <p:cNvPr id="16" name="Picture 15">
            <a:extLst>
              <a:ext uri="{FF2B5EF4-FFF2-40B4-BE49-F238E27FC236}">
                <a16:creationId xmlns:a16="http://schemas.microsoft.com/office/drawing/2014/main" id="{2F86CA2F-AF6A-C83A-62E4-E2D928FB812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160678" y="3387764"/>
            <a:ext cx="1632204" cy="1088136"/>
          </a:xfrm>
          <a:prstGeom prst="rect">
            <a:avLst/>
          </a:prstGeom>
        </p:spPr>
      </p:pic>
      <p:pic>
        <p:nvPicPr>
          <p:cNvPr id="6" name="Picture 5">
            <a:extLst>
              <a:ext uri="{FF2B5EF4-FFF2-40B4-BE49-F238E27FC236}">
                <a16:creationId xmlns:a16="http://schemas.microsoft.com/office/drawing/2014/main" id="{062FD59B-4889-8DF6-64A4-0FF4E13FAE3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5120" y="6967838"/>
            <a:ext cx="1632204" cy="1088136"/>
          </a:xfrm>
          <a:prstGeom prst="rect">
            <a:avLst/>
          </a:prstGeom>
        </p:spPr>
      </p:pic>
      <p:pic>
        <p:nvPicPr>
          <p:cNvPr id="10" name="Picture 9">
            <a:extLst>
              <a:ext uri="{FF2B5EF4-FFF2-40B4-BE49-F238E27FC236}">
                <a16:creationId xmlns:a16="http://schemas.microsoft.com/office/drawing/2014/main" id="{6CB25262-F282-B228-732B-EF2D632E7196}"/>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765339" y="6968972"/>
            <a:ext cx="1628802" cy="1085868"/>
          </a:xfrm>
          <a:prstGeom prst="rect">
            <a:avLst/>
          </a:prstGeom>
        </p:spPr>
      </p:pic>
      <p:pic>
        <p:nvPicPr>
          <p:cNvPr id="11" name="Picture 10">
            <a:extLst>
              <a:ext uri="{FF2B5EF4-FFF2-40B4-BE49-F238E27FC236}">
                <a16:creationId xmlns:a16="http://schemas.microsoft.com/office/drawing/2014/main" id="{99EEC421-7DF2-2747-89DA-FD827DD8DFD3}"/>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461307" y="6967838"/>
            <a:ext cx="1632204" cy="1088136"/>
          </a:xfrm>
          <a:prstGeom prst="rect">
            <a:avLst/>
          </a:prstGeom>
        </p:spPr>
      </p:pic>
      <p:pic>
        <p:nvPicPr>
          <p:cNvPr id="19" name="Picture 18">
            <a:extLst>
              <a:ext uri="{FF2B5EF4-FFF2-40B4-BE49-F238E27FC236}">
                <a16:creationId xmlns:a16="http://schemas.microsoft.com/office/drawing/2014/main" id="{03F26018-D9E9-E425-7720-13785A237EB7}"/>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5160678" y="6967838"/>
            <a:ext cx="1632204" cy="1088136"/>
          </a:xfrm>
          <a:prstGeom prst="rect">
            <a:avLst/>
          </a:prstGeom>
        </p:spPr>
      </p:pic>
    </p:spTree>
    <p:extLst>
      <p:ext uri="{BB962C8B-B14F-4D97-AF65-F5344CB8AC3E}">
        <p14:creationId xmlns:p14="http://schemas.microsoft.com/office/powerpoint/2010/main" val="27104697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a:spAutoFit/>
      </a:bodyPr>
      <a:lstStyle>
        <a:defPPr algn="l">
          <a:defRPr sz="1200" dirty="0">
            <a:latin typeface="Calisto MT" panose="02040603050505030304" pitchFamily="18" charset="0"/>
          </a:defRPr>
        </a:defPPr>
      </a:lstStyle>
    </a:tx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101</TotalTime>
  <Words>210</Words>
  <Application>Microsoft Office PowerPoint</Application>
  <PresentationFormat>Letter Paper (8.5x11 in)</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14</cp:revision>
  <dcterms:created xsi:type="dcterms:W3CDTF">2023-09-13T16:27:49Z</dcterms:created>
  <dcterms:modified xsi:type="dcterms:W3CDTF">2025-03-01T13:58:06Z</dcterms:modified>
</cp:coreProperties>
</file>