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1A33"/>
    <a:srgbClr val="4472C4"/>
    <a:srgbClr val="8FAA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3108"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5A83AC-0EC6-43B4-BF09-0B29281A4D73}"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4005421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A83AC-0EC6-43B4-BF09-0B29281A4D73}"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1523916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A83AC-0EC6-43B4-BF09-0B29281A4D73}"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3976223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A83AC-0EC6-43B4-BF09-0B29281A4D73}"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2777411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5A83AC-0EC6-43B4-BF09-0B29281A4D73}"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3841108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5A83AC-0EC6-43B4-BF09-0B29281A4D73}" type="datetimeFigureOut">
              <a:rPr lang="en-US" smtClean="0"/>
              <a:t>7/8/2025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2685305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5A83AC-0EC6-43B4-BF09-0B29281A4D73}" type="datetimeFigureOut">
              <a:rPr lang="en-US" smtClean="0"/>
              <a:t>7/8/2025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1953497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5A83AC-0EC6-43B4-BF09-0B29281A4D73}" type="datetimeFigureOut">
              <a:rPr lang="en-US" smtClean="0"/>
              <a:t>7/8/2025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684951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A83AC-0EC6-43B4-BF09-0B29281A4D73}" type="datetimeFigureOut">
              <a:rPr lang="en-US" smtClean="0"/>
              <a:t>7/8/2025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92706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55A83AC-0EC6-43B4-BF09-0B29281A4D73}" type="datetimeFigureOut">
              <a:rPr lang="en-US" smtClean="0"/>
              <a:t>7/8/2025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2303213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55A83AC-0EC6-43B4-BF09-0B29281A4D73}" type="datetimeFigureOut">
              <a:rPr lang="en-US" smtClean="0"/>
              <a:t>7/8/2025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1785158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55A83AC-0EC6-43B4-BF09-0B29281A4D73}" type="datetimeFigureOut">
              <a:rPr lang="en-US" smtClean="0"/>
              <a:t>7/8/2025</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283A0A7F-0F2B-4F5E-8B82-99FB1DA0AA60}" type="slidenum">
              <a:rPr lang="en-US" smtClean="0"/>
              <a:t>‹#›</a:t>
            </a:fld>
            <a:endParaRPr lang="en-US"/>
          </a:p>
        </p:txBody>
      </p:sp>
    </p:spTree>
    <p:extLst>
      <p:ext uri="{BB962C8B-B14F-4D97-AF65-F5344CB8AC3E}">
        <p14:creationId xmlns:p14="http://schemas.microsoft.com/office/powerpoint/2010/main" val="18769591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09913F-D952-71DF-2A3C-3C08E75F686A}"/>
              </a:ext>
            </a:extLst>
          </p:cNvPr>
          <p:cNvSpPr/>
          <p:nvPr/>
        </p:nvSpPr>
        <p:spPr>
          <a:xfrm>
            <a:off x="0" y="1"/>
            <a:ext cx="6858000" cy="707136"/>
          </a:xfrm>
          <a:prstGeom prst="rect">
            <a:avLst/>
          </a:prstGeom>
          <a:solidFill>
            <a:srgbClr val="4472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1851032-DEC4-9DBA-9CA6-985BC61C8EB1}"/>
              </a:ext>
            </a:extLst>
          </p:cNvPr>
          <p:cNvSpPr txBox="1"/>
          <p:nvPr/>
        </p:nvSpPr>
        <p:spPr>
          <a:xfrm>
            <a:off x="375824" y="-161911"/>
            <a:ext cx="6106352" cy="584775"/>
          </a:xfrm>
          <a:prstGeom prst="rect">
            <a:avLst/>
          </a:prstGeom>
          <a:noFill/>
        </p:spPr>
        <p:txBody>
          <a:bodyPr wrap="none" rtlCol="0">
            <a:spAutoFit/>
          </a:bodyPr>
          <a:lstStyle/>
          <a:p>
            <a:pPr algn="ctr"/>
            <a:r>
              <a:rPr lang="en-US" sz="3200" b="1" dirty="0">
                <a:solidFill>
                  <a:schemeClr val="bg1"/>
                </a:solidFill>
                <a:latin typeface="Aptos" panose="020B0004020202020204" pitchFamily="34" charset="0"/>
                <a:ea typeface="Liberation Sans" panose="020B0604020202020204" pitchFamily="34" charset="0"/>
                <a:cs typeface="Liberation Sans" panose="020B0604020202020204" pitchFamily="34" charset="0"/>
              </a:rPr>
              <a:t>9.59 ACRES ON EDISTO ISLAND!</a:t>
            </a:r>
          </a:p>
        </p:txBody>
      </p:sp>
      <p:grpSp>
        <p:nvGrpSpPr>
          <p:cNvPr id="3" name="Group 2">
            <a:extLst>
              <a:ext uri="{FF2B5EF4-FFF2-40B4-BE49-F238E27FC236}">
                <a16:creationId xmlns:a16="http://schemas.microsoft.com/office/drawing/2014/main" id="{4157DB8C-319B-BFCA-F09A-F606C0FE3BDB}"/>
              </a:ext>
            </a:extLst>
          </p:cNvPr>
          <p:cNvGrpSpPr/>
          <p:nvPr/>
        </p:nvGrpSpPr>
        <p:grpSpPr>
          <a:xfrm>
            <a:off x="766763" y="432054"/>
            <a:ext cx="5324475" cy="570293"/>
            <a:chOff x="1148049" y="1017270"/>
            <a:chExt cx="4561903" cy="570293"/>
          </a:xfrm>
        </p:grpSpPr>
        <p:sp>
          <p:nvSpPr>
            <p:cNvPr id="7" name="Rectangle 6">
              <a:extLst>
                <a:ext uri="{FF2B5EF4-FFF2-40B4-BE49-F238E27FC236}">
                  <a16:creationId xmlns:a16="http://schemas.microsoft.com/office/drawing/2014/main" id="{727F9B0B-945E-50A7-3A2A-26ED87F9D7A1}"/>
                </a:ext>
              </a:extLst>
            </p:cNvPr>
            <p:cNvSpPr/>
            <p:nvPr/>
          </p:nvSpPr>
          <p:spPr>
            <a:xfrm>
              <a:off x="1148049" y="1017270"/>
              <a:ext cx="4561903" cy="570293"/>
            </a:xfrm>
            <a:prstGeom prst="rect">
              <a:avLst/>
            </a:prstGeom>
            <a:solidFill>
              <a:srgbClr val="8FAA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8" name="TextBox 7">
              <a:extLst>
                <a:ext uri="{FF2B5EF4-FFF2-40B4-BE49-F238E27FC236}">
                  <a16:creationId xmlns:a16="http://schemas.microsoft.com/office/drawing/2014/main" id="{26EDC72C-235F-8631-A800-E3AB585E569B}"/>
                </a:ext>
              </a:extLst>
            </p:cNvPr>
            <p:cNvSpPr txBox="1"/>
            <p:nvPr/>
          </p:nvSpPr>
          <p:spPr>
            <a:xfrm>
              <a:off x="1418319" y="1071584"/>
              <a:ext cx="4021362" cy="461665"/>
            </a:xfrm>
            <a:prstGeom prst="rect">
              <a:avLst/>
            </a:prstGeom>
            <a:noFill/>
          </p:spPr>
          <p:txBody>
            <a:bodyPr wrap="square" rtlCol="0" anchor="ctr">
              <a:spAutoFit/>
            </a:bodyPr>
            <a:lstStyle/>
            <a:p>
              <a:pPr algn="ctr"/>
              <a:r>
                <a:rPr lang="en-US" sz="2400" dirty="0">
                  <a:solidFill>
                    <a:schemeClr val="bg1"/>
                  </a:solidFill>
                  <a:latin typeface="Aptos" panose="020B0004020202020204" pitchFamily="34" charset="0"/>
                </a:rPr>
                <a:t>0 Whooping Island Creek Drive</a:t>
              </a:r>
            </a:p>
          </p:txBody>
        </p:sp>
      </p:grpSp>
      <p:sp>
        <p:nvSpPr>
          <p:cNvPr id="15" name="TextBox 14">
            <a:extLst>
              <a:ext uri="{FF2B5EF4-FFF2-40B4-BE49-F238E27FC236}">
                <a16:creationId xmlns:a16="http://schemas.microsoft.com/office/drawing/2014/main" id="{F8B284BB-85E8-05BC-DD2A-5AE4EC80B91D}"/>
              </a:ext>
            </a:extLst>
          </p:cNvPr>
          <p:cNvSpPr txBox="1"/>
          <p:nvPr/>
        </p:nvSpPr>
        <p:spPr>
          <a:xfrm>
            <a:off x="0" y="5013266"/>
            <a:ext cx="6858000" cy="1892826"/>
          </a:xfrm>
          <a:prstGeom prst="rect">
            <a:avLst/>
          </a:prstGeom>
          <a:noFill/>
        </p:spPr>
        <p:txBody>
          <a:bodyPr wrap="square">
            <a:spAutoFit/>
          </a:bodyPr>
          <a:lstStyle/>
          <a:p>
            <a:pPr algn="ctr"/>
            <a:r>
              <a:rPr lang="en-US" sz="1400" b="1" dirty="0">
                <a:solidFill>
                  <a:srgbClr val="E41A33"/>
                </a:solidFill>
                <a:latin typeface="Aptos" panose="020B0004020202020204" pitchFamily="34" charset="0"/>
              </a:rPr>
              <a:t>$35K BELOW APPRAISED VALUE!</a:t>
            </a:r>
          </a:p>
          <a:p>
            <a:pPr algn="ctr"/>
            <a:r>
              <a:rPr lang="en-US" sz="1300" dirty="0">
                <a:latin typeface="Aptos" panose="020B0004020202020204" pitchFamily="34" charset="0"/>
              </a:rPr>
              <a:t>Subdividable 9.59-acre parcel with deep-water community dock access on Edisto Island—Lowcountry living at its finest! This expansive property offers stunning marsh views, a peaceful tidal creek, and the rare opportunity to build one or two custom homes. Located just minutes from Edisto Beach and within easy reach of Charleston, the setting provides tranquility, abundant wildlife, and unforgettable sunsets. A truly turnkey opportunity, the sale includes a DHEC septic permit, Army Corps of Engineers report, encroachment permit for a second driveway and approved architectural house plans—everything you need to start building your ideal coastal retreat.</a:t>
            </a:r>
          </a:p>
        </p:txBody>
      </p:sp>
      <p:grpSp>
        <p:nvGrpSpPr>
          <p:cNvPr id="2" name="Group 1">
            <a:extLst>
              <a:ext uri="{FF2B5EF4-FFF2-40B4-BE49-F238E27FC236}">
                <a16:creationId xmlns:a16="http://schemas.microsoft.com/office/drawing/2014/main" id="{19450318-37E1-8B1D-7EF5-4CC9DB623A15}"/>
              </a:ext>
            </a:extLst>
          </p:cNvPr>
          <p:cNvGrpSpPr/>
          <p:nvPr/>
        </p:nvGrpSpPr>
        <p:grpSpPr>
          <a:xfrm>
            <a:off x="76550" y="4537646"/>
            <a:ext cx="6704901" cy="413874"/>
            <a:chOff x="1253490" y="5741481"/>
            <a:chExt cx="4917516" cy="413874"/>
          </a:xfrm>
        </p:grpSpPr>
        <p:sp>
          <p:nvSpPr>
            <p:cNvPr id="17" name="Rectangle 16">
              <a:extLst>
                <a:ext uri="{FF2B5EF4-FFF2-40B4-BE49-F238E27FC236}">
                  <a16:creationId xmlns:a16="http://schemas.microsoft.com/office/drawing/2014/main" id="{84256089-FEE4-299F-ED24-CF2B371D560E}"/>
                </a:ext>
              </a:extLst>
            </p:cNvPr>
            <p:cNvSpPr/>
            <p:nvPr/>
          </p:nvSpPr>
          <p:spPr>
            <a:xfrm>
              <a:off x="1253490" y="5741481"/>
              <a:ext cx="4917516" cy="41387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18" name="TextBox 17">
              <a:extLst>
                <a:ext uri="{FF2B5EF4-FFF2-40B4-BE49-F238E27FC236}">
                  <a16:creationId xmlns:a16="http://schemas.microsoft.com/office/drawing/2014/main" id="{65D2589F-2B6C-271B-BAAA-D1E43AE029DB}"/>
                </a:ext>
              </a:extLst>
            </p:cNvPr>
            <p:cNvSpPr txBox="1"/>
            <p:nvPr/>
          </p:nvSpPr>
          <p:spPr>
            <a:xfrm>
              <a:off x="1253490" y="5784433"/>
              <a:ext cx="4917516" cy="323165"/>
            </a:xfrm>
            <a:prstGeom prst="rect">
              <a:avLst/>
            </a:prstGeom>
            <a:noFill/>
          </p:spPr>
          <p:txBody>
            <a:bodyPr wrap="square" rtlCol="0" anchor="b">
              <a:spAutoFit/>
            </a:bodyPr>
            <a:lstStyle/>
            <a:p>
              <a:pPr algn="ctr"/>
              <a:r>
                <a:rPr lang="en-US" sz="1500" dirty="0">
                  <a:solidFill>
                    <a:schemeClr val="bg1"/>
                  </a:solidFill>
                  <a:latin typeface="Aptos" panose="020B0004020202020204" pitchFamily="34" charset="0"/>
                </a:rPr>
                <a:t>Beckett Plantation | Edisto Island, SC 29438 | MLS# 25005422 | $395,000</a:t>
              </a:r>
            </a:p>
          </p:txBody>
        </p:sp>
      </p:grpSp>
      <p:sp>
        <p:nvSpPr>
          <p:cNvPr id="36" name="TextBox 35">
            <a:extLst>
              <a:ext uri="{FF2B5EF4-FFF2-40B4-BE49-F238E27FC236}">
                <a16:creationId xmlns:a16="http://schemas.microsoft.com/office/drawing/2014/main" id="{CEF7462A-2921-CF58-8436-F0CF7E4EEC17}"/>
              </a:ext>
            </a:extLst>
          </p:cNvPr>
          <p:cNvSpPr txBox="1"/>
          <p:nvPr/>
        </p:nvSpPr>
        <p:spPr>
          <a:xfrm>
            <a:off x="76549" y="8400947"/>
            <a:ext cx="3497231" cy="615553"/>
          </a:xfrm>
          <a:prstGeom prst="rect">
            <a:avLst/>
          </a:prstGeom>
          <a:noFill/>
        </p:spPr>
        <p:txBody>
          <a:bodyPr wrap="square">
            <a:spAutoFit/>
          </a:bodyPr>
          <a:lstStyle/>
          <a:p>
            <a:r>
              <a:rPr lang="en-US" sz="1400" dirty="0">
                <a:latin typeface="Aptos" panose="020B0004020202020204" pitchFamily="34" charset="0"/>
              </a:rPr>
              <a:t>Jenny </a:t>
            </a:r>
            <a:r>
              <a:rPr lang="en-US" sz="1400" dirty="0" err="1">
                <a:latin typeface="Aptos" panose="020B0004020202020204" pitchFamily="34" charset="0"/>
              </a:rPr>
              <a:t>Siggelkow</a:t>
            </a:r>
            <a:endParaRPr lang="en-US" sz="1400" dirty="0">
              <a:latin typeface="Aptos" panose="020B0004020202020204" pitchFamily="34" charset="0"/>
            </a:endParaRPr>
          </a:p>
          <a:p>
            <a:r>
              <a:rPr lang="en-US" sz="1000" dirty="0">
                <a:latin typeface="Aptos" panose="020B0004020202020204" pitchFamily="34" charset="0"/>
              </a:rPr>
              <a:t>843-901-3494</a:t>
            </a:r>
          </a:p>
          <a:p>
            <a:r>
              <a:rPr lang="en-US" sz="1000" dirty="0">
                <a:latin typeface="Aptos" panose="020B0004020202020204" pitchFamily="34" charset="0"/>
              </a:rPr>
              <a:t>jcsiggelkow@gmail.com</a:t>
            </a:r>
          </a:p>
        </p:txBody>
      </p:sp>
      <p:pic>
        <p:nvPicPr>
          <p:cNvPr id="39" name="Picture 38" descr="A red and blue text on a black background&#10;&#10;Description automatically generated">
            <a:extLst>
              <a:ext uri="{FF2B5EF4-FFF2-40B4-BE49-F238E27FC236}">
                <a16:creationId xmlns:a16="http://schemas.microsoft.com/office/drawing/2014/main" id="{0D545EDE-8D39-2F0A-E41F-4AD9F62010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1648" y="8438239"/>
            <a:ext cx="1814705" cy="540969"/>
          </a:xfrm>
          <a:prstGeom prst="rect">
            <a:avLst/>
          </a:prstGeom>
        </p:spPr>
      </p:pic>
      <p:sp>
        <p:nvSpPr>
          <p:cNvPr id="40" name="TextBox 39">
            <a:extLst>
              <a:ext uri="{FF2B5EF4-FFF2-40B4-BE49-F238E27FC236}">
                <a16:creationId xmlns:a16="http://schemas.microsoft.com/office/drawing/2014/main" id="{2BD851F6-0BC9-02C3-68DC-0C1222E265C2}"/>
              </a:ext>
            </a:extLst>
          </p:cNvPr>
          <p:cNvSpPr txBox="1"/>
          <p:nvPr/>
        </p:nvSpPr>
        <p:spPr>
          <a:xfrm>
            <a:off x="0" y="8959334"/>
            <a:ext cx="6858000" cy="184666"/>
          </a:xfrm>
          <a:prstGeom prst="rect">
            <a:avLst/>
          </a:prstGeom>
          <a:noFill/>
        </p:spPr>
        <p:txBody>
          <a:bodyPr wrap="square">
            <a:spAutoFit/>
          </a:bodyPr>
          <a:lstStyle/>
          <a:p>
            <a:pPr algn="ctr"/>
            <a:r>
              <a:rPr lang="en-US" sz="600" dirty="0">
                <a:latin typeface="Aptos" panose="020B0004020202020204" pitchFamily="34" charset="0"/>
              </a:rPr>
              <a:t>ERA Wilder Realty | 802 Johnnie Dodds Blvd | Mt. </a:t>
            </a:r>
            <a:r>
              <a:rPr lang="en-US" sz="600">
                <a:latin typeface="Aptos" panose="020B0004020202020204" pitchFamily="34" charset="0"/>
              </a:rPr>
              <a:t>Pleasant, SC 29464</a:t>
            </a:r>
            <a:endParaRPr lang="en-US" sz="600" dirty="0">
              <a:latin typeface="Aptos" panose="020B0004020202020204" pitchFamily="34" charset="0"/>
            </a:endParaRPr>
          </a:p>
        </p:txBody>
      </p:sp>
      <p:pic>
        <p:nvPicPr>
          <p:cNvPr id="27" name="Picture 26">
            <a:extLst>
              <a:ext uri="{FF2B5EF4-FFF2-40B4-BE49-F238E27FC236}">
                <a16:creationId xmlns:a16="http://schemas.microsoft.com/office/drawing/2014/main" id="{4E395E2C-CBC1-DCE1-F18B-16B3CC08C39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120" y="1088026"/>
            <a:ext cx="3336861" cy="2224574"/>
          </a:xfrm>
          <a:prstGeom prst="rect">
            <a:avLst/>
          </a:prstGeom>
        </p:spPr>
      </p:pic>
      <p:pic>
        <p:nvPicPr>
          <p:cNvPr id="9" name="Picture 8">
            <a:extLst>
              <a:ext uri="{FF2B5EF4-FFF2-40B4-BE49-F238E27FC236}">
                <a16:creationId xmlns:a16="http://schemas.microsoft.com/office/drawing/2014/main" id="{8CBE0D89-CCE7-006E-CD33-DD90B9A8887A}"/>
              </a:ext>
            </a:extLst>
          </p:cNvPr>
          <p:cNvPicPr>
            <a:picLocks noChangeAspect="1"/>
          </p:cNvPicPr>
          <p:nvPr/>
        </p:nvPicPr>
        <p:blipFill>
          <a:blip r:embed="rId4">
            <a:extLst>
              <a:ext uri="{28A0092B-C50C-407E-A947-70E740481C1C}">
                <a14:useLocalDpi xmlns:a14="http://schemas.microsoft.com/office/drawing/2010/main" val="0"/>
              </a:ext>
            </a:extLst>
          </a:blip>
          <a:srcRect l="7858" r="7858"/>
          <a:stretch/>
        </p:blipFill>
        <p:spPr>
          <a:xfrm>
            <a:off x="3456020" y="1087083"/>
            <a:ext cx="3336862" cy="2224573"/>
          </a:xfrm>
          <a:prstGeom prst="rect">
            <a:avLst/>
          </a:prstGeom>
        </p:spPr>
      </p:pic>
      <p:pic>
        <p:nvPicPr>
          <p:cNvPr id="12" name="Picture 11">
            <a:extLst>
              <a:ext uri="{FF2B5EF4-FFF2-40B4-BE49-F238E27FC236}">
                <a16:creationId xmlns:a16="http://schemas.microsoft.com/office/drawing/2014/main" id="{619AEC72-9959-14B0-006F-803CFA6C146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5120" y="3387764"/>
            <a:ext cx="1632204" cy="1088136"/>
          </a:xfrm>
          <a:prstGeom prst="rect">
            <a:avLst/>
          </a:prstGeom>
        </p:spPr>
      </p:pic>
      <p:pic>
        <p:nvPicPr>
          <p:cNvPr id="13" name="Picture 12">
            <a:extLst>
              <a:ext uri="{FF2B5EF4-FFF2-40B4-BE49-F238E27FC236}">
                <a16:creationId xmlns:a16="http://schemas.microsoft.com/office/drawing/2014/main" id="{4C16BA3E-AA9B-10AF-5668-9E4D27D38A9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765339" y="3388898"/>
            <a:ext cx="1628802" cy="1085868"/>
          </a:xfrm>
          <a:prstGeom prst="rect">
            <a:avLst/>
          </a:prstGeom>
        </p:spPr>
      </p:pic>
      <p:pic>
        <p:nvPicPr>
          <p:cNvPr id="14" name="Picture 13">
            <a:extLst>
              <a:ext uri="{FF2B5EF4-FFF2-40B4-BE49-F238E27FC236}">
                <a16:creationId xmlns:a16="http://schemas.microsoft.com/office/drawing/2014/main" id="{3D18D764-D82C-E3E2-7B53-B1DABE783D2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461307" y="3387764"/>
            <a:ext cx="1632204" cy="1088136"/>
          </a:xfrm>
          <a:prstGeom prst="rect">
            <a:avLst/>
          </a:prstGeom>
        </p:spPr>
      </p:pic>
      <p:pic>
        <p:nvPicPr>
          <p:cNvPr id="16" name="Picture 15">
            <a:extLst>
              <a:ext uri="{FF2B5EF4-FFF2-40B4-BE49-F238E27FC236}">
                <a16:creationId xmlns:a16="http://schemas.microsoft.com/office/drawing/2014/main" id="{2F86CA2F-AF6A-C83A-62E4-E2D928FB812A}"/>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160678" y="3387764"/>
            <a:ext cx="1632204" cy="1088136"/>
          </a:xfrm>
          <a:prstGeom prst="rect">
            <a:avLst/>
          </a:prstGeom>
        </p:spPr>
      </p:pic>
      <p:pic>
        <p:nvPicPr>
          <p:cNvPr id="6" name="Picture 5">
            <a:extLst>
              <a:ext uri="{FF2B5EF4-FFF2-40B4-BE49-F238E27FC236}">
                <a16:creationId xmlns:a16="http://schemas.microsoft.com/office/drawing/2014/main" id="{062FD59B-4889-8DF6-64A4-0FF4E13FAE3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65120" y="6967838"/>
            <a:ext cx="1632204" cy="1088136"/>
          </a:xfrm>
          <a:prstGeom prst="rect">
            <a:avLst/>
          </a:prstGeom>
        </p:spPr>
      </p:pic>
      <p:pic>
        <p:nvPicPr>
          <p:cNvPr id="10" name="Picture 9">
            <a:extLst>
              <a:ext uri="{FF2B5EF4-FFF2-40B4-BE49-F238E27FC236}">
                <a16:creationId xmlns:a16="http://schemas.microsoft.com/office/drawing/2014/main" id="{6CB25262-F282-B228-732B-EF2D632E7196}"/>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765339" y="6968972"/>
            <a:ext cx="1628802" cy="1085868"/>
          </a:xfrm>
          <a:prstGeom prst="rect">
            <a:avLst/>
          </a:prstGeom>
        </p:spPr>
      </p:pic>
      <p:pic>
        <p:nvPicPr>
          <p:cNvPr id="11" name="Picture 10">
            <a:extLst>
              <a:ext uri="{FF2B5EF4-FFF2-40B4-BE49-F238E27FC236}">
                <a16:creationId xmlns:a16="http://schemas.microsoft.com/office/drawing/2014/main" id="{99EEC421-7DF2-2747-89DA-FD827DD8DFD3}"/>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461307" y="6967838"/>
            <a:ext cx="1632204" cy="1088136"/>
          </a:xfrm>
          <a:prstGeom prst="rect">
            <a:avLst/>
          </a:prstGeom>
        </p:spPr>
      </p:pic>
      <p:pic>
        <p:nvPicPr>
          <p:cNvPr id="19" name="Picture 18">
            <a:extLst>
              <a:ext uri="{FF2B5EF4-FFF2-40B4-BE49-F238E27FC236}">
                <a16:creationId xmlns:a16="http://schemas.microsoft.com/office/drawing/2014/main" id="{03F26018-D9E9-E425-7720-13785A237EB7}"/>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5160678" y="6967838"/>
            <a:ext cx="1632204" cy="1088136"/>
          </a:xfrm>
          <a:prstGeom prst="rect">
            <a:avLst/>
          </a:prstGeom>
        </p:spPr>
      </p:pic>
      <p:sp>
        <p:nvSpPr>
          <p:cNvPr id="20" name="TextBox 19">
            <a:extLst>
              <a:ext uri="{FF2B5EF4-FFF2-40B4-BE49-F238E27FC236}">
                <a16:creationId xmlns:a16="http://schemas.microsoft.com/office/drawing/2014/main" id="{9ABBC234-74CA-9C99-85AF-1C25F9E8C130}"/>
              </a:ext>
            </a:extLst>
          </p:cNvPr>
          <p:cNvSpPr txBox="1"/>
          <p:nvPr/>
        </p:nvSpPr>
        <p:spPr>
          <a:xfrm>
            <a:off x="3360769" y="8400947"/>
            <a:ext cx="3497231" cy="615553"/>
          </a:xfrm>
          <a:prstGeom prst="rect">
            <a:avLst/>
          </a:prstGeom>
          <a:noFill/>
        </p:spPr>
        <p:txBody>
          <a:bodyPr wrap="square">
            <a:spAutoFit/>
          </a:bodyPr>
          <a:lstStyle/>
          <a:p>
            <a:pPr algn="r"/>
            <a:r>
              <a:rPr lang="en-US" sz="1400" dirty="0">
                <a:latin typeface="Aptos" panose="020B0004020202020204" pitchFamily="34" charset="0"/>
              </a:rPr>
              <a:t>Robyn Lane</a:t>
            </a:r>
          </a:p>
          <a:p>
            <a:pPr algn="r"/>
            <a:r>
              <a:rPr lang="en-US" sz="1000" dirty="0">
                <a:latin typeface="Aptos" panose="020B0004020202020204" pitchFamily="34" charset="0"/>
              </a:rPr>
              <a:t>843-222-5599</a:t>
            </a:r>
          </a:p>
          <a:p>
            <a:pPr algn="r"/>
            <a:r>
              <a:rPr lang="en-US" sz="1000" dirty="0">
                <a:latin typeface="Aptos" panose="020B0004020202020204" pitchFamily="34" charset="0"/>
              </a:rPr>
              <a:t>robynlane01@icloud.com</a:t>
            </a:r>
          </a:p>
        </p:txBody>
      </p:sp>
    </p:spTree>
    <p:extLst>
      <p:ext uri="{BB962C8B-B14F-4D97-AF65-F5344CB8AC3E}">
        <p14:creationId xmlns:p14="http://schemas.microsoft.com/office/powerpoint/2010/main" val="27104697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a:spAutoFit/>
      </a:bodyPr>
      <a:lstStyle>
        <a:defPPr algn="l">
          <a:defRPr sz="1200" dirty="0">
            <a:latin typeface="Calisto MT" panose="02040603050505030304" pitchFamily="18" charset="0"/>
          </a:defRPr>
        </a:defPPr>
      </a:lstStyle>
    </a:tx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103</TotalTime>
  <Words>173</Words>
  <Application>Microsoft Office PowerPoint</Application>
  <PresentationFormat>Letter Paper (8.5x11 in)</PresentationFormat>
  <Paragraphs>12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17</cp:revision>
  <dcterms:created xsi:type="dcterms:W3CDTF">2023-09-13T16:27:49Z</dcterms:created>
  <dcterms:modified xsi:type="dcterms:W3CDTF">2025-07-08T16:03:16Z</dcterms:modified>
</cp:coreProperties>
</file>