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3D"/>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6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19455" y="2888488"/>
            <a:ext cx="6882939" cy="2319129"/>
          </a:xfrm>
        </p:spPr>
        <p:txBody>
          <a:bodyPr tIns="45720" bIns="45720" anchor="ctr">
            <a:normAutofit/>
          </a:bodyPr>
          <a:lstStyle>
            <a:lvl1pPr algn="ctr">
              <a:lnSpc>
                <a:spcPct val="80000"/>
              </a:lnSpc>
              <a:defRPr sz="4800" spc="0" baseline="0"/>
            </a:lvl1pPr>
          </a:lstStyle>
          <a:p>
            <a:r>
              <a:rPr lang="en-US"/>
              <a:t>Click to edit Master title style</a:t>
            </a:r>
            <a:endParaRPr lang="en-US" dirty="0"/>
          </a:p>
        </p:txBody>
      </p:sp>
      <p:sp>
        <p:nvSpPr>
          <p:cNvPr id="3" name="Subtitle 2"/>
          <p:cNvSpPr>
            <a:spLocks noGrp="1"/>
          </p:cNvSpPr>
          <p:nvPr>
            <p:ph type="subTitle" idx="1"/>
          </p:nvPr>
        </p:nvSpPr>
        <p:spPr>
          <a:xfrm>
            <a:off x="914400" y="5293754"/>
            <a:ext cx="5486400" cy="1745673"/>
          </a:xfrm>
        </p:spPr>
        <p:txBody>
          <a:bodyPr>
            <a:normAutofit/>
          </a:bodyPr>
          <a:lstStyle>
            <a:lvl1pPr marL="0" indent="0" algn="ctr">
              <a:buNone/>
              <a:defRPr sz="1600"/>
            </a:lvl1pPr>
            <a:lvl2pPr marL="365760" indent="0" algn="ctr">
              <a:buNone/>
              <a:defRPr sz="1600"/>
            </a:lvl2pPr>
            <a:lvl3pPr marL="731520" indent="0" algn="ctr">
              <a:buNone/>
              <a:defRPr sz="160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084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64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411587" y="0"/>
            <a:ext cx="164592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496375" y="812800"/>
            <a:ext cx="1441428"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812800"/>
            <a:ext cx="4783974" cy="751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20" y="8563808"/>
            <a:ext cx="1645918" cy="486833"/>
          </a:xfrm>
        </p:spPr>
        <p:txBody>
          <a:bodyPr/>
          <a:lstStyle/>
          <a:p>
            <a:fld id="{1D8BD707-D9CF-40AE-B4C6-C98DA3205C09}" type="datetimeFigureOut">
              <a:rPr lang="en-US" smtClean="0"/>
              <a:pPr/>
              <a:t>9/4/2020</a:t>
            </a:fld>
            <a:endParaRPr lang="en-US"/>
          </a:p>
        </p:txBody>
      </p:sp>
      <p:sp>
        <p:nvSpPr>
          <p:cNvPr id="5" name="Footer Placeholder 4"/>
          <p:cNvSpPr>
            <a:spLocks noGrp="1"/>
          </p:cNvSpPr>
          <p:nvPr>
            <p:ph type="ftr" sz="quarter" idx="11"/>
          </p:nvPr>
        </p:nvSpPr>
        <p:spPr>
          <a:xfrm>
            <a:off x="2265681" y="8563808"/>
            <a:ext cx="2567802" cy="486833"/>
          </a:xfrm>
        </p:spPr>
        <p:txBody>
          <a:bodyPr/>
          <a:lstStyle/>
          <a:p>
            <a:endParaRPr lang="en-US"/>
          </a:p>
        </p:txBody>
      </p:sp>
      <p:sp>
        <p:nvSpPr>
          <p:cNvPr id="6" name="Slide Number Placeholder 5"/>
          <p:cNvSpPr>
            <a:spLocks noGrp="1"/>
          </p:cNvSpPr>
          <p:nvPr>
            <p:ph type="sldNum" sz="quarter" idx="12"/>
          </p:nvPr>
        </p:nvSpPr>
        <p:spPr>
          <a:xfrm>
            <a:off x="4843830" y="8563808"/>
            <a:ext cx="527855"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550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142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9914" y="2945172"/>
            <a:ext cx="6309360" cy="2235200"/>
          </a:xfrm>
        </p:spPr>
        <p:txBody>
          <a:bodyPr anchor="ctr">
            <a:noAutofit/>
          </a:bodyPr>
          <a:lstStyle>
            <a:lvl1pPr algn="ctr">
              <a:lnSpc>
                <a:spcPct val="80000"/>
              </a:lnSpc>
              <a:defRPr sz="48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99914" y="5312534"/>
            <a:ext cx="6309360" cy="1566185"/>
          </a:xfrm>
        </p:spPr>
        <p:txBody>
          <a:bodyPr anchor="t">
            <a:normAutofit/>
          </a:bodyPr>
          <a:lstStyle>
            <a:lvl1pPr marL="0" indent="0" algn="ctr">
              <a:buNone/>
              <a:defRPr sz="1600">
                <a:solidFill>
                  <a:schemeClr val="tx2"/>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9/4/2020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598192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8638"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40480"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04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48640"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48640" y="3542088"/>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40342"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840342" y="3542085"/>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455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6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09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8640" y="2865120"/>
            <a:ext cx="3657600" cy="512064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14054" y="2863317"/>
            <a:ext cx="2048256" cy="4576425"/>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227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48640" y="2948659"/>
            <a:ext cx="3803904" cy="5120640"/>
          </a:xfrm>
          <a:solidFill>
            <a:schemeClr val="tx2">
              <a:lumMod val="60000"/>
              <a:lumOff val="40000"/>
            </a:schemeClr>
          </a:solidFill>
        </p:spPr>
        <p:txBody>
          <a:bodyPr tIns="365760" anchor="t"/>
          <a:lstStyle>
            <a:lvl1pPr marL="0" indent="0" algn="ctr">
              <a:buNone/>
              <a:defRPr sz="2560">
                <a:solidFill>
                  <a:schemeClr val="tx1">
                    <a:lumMod val="50000"/>
                  </a:schemeClr>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08281" y="2867495"/>
            <a:ext cx="2048256" cy="4572000"/>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421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90" y="234813"/>
            <a:ext cx="7313371"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48015" y="378901"/>
            <a:ext cx="621792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015" y="2682240"/>
            <a:ext cx="6217920" cy="5608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5246" y="8563808"/>
            <a:ext cx="2076034" cy="486833"/>
          </a:xfrm>
          <a:prstGeom prst="rect">
            <a:avLst/>
          </a:prstGeom>
        </p:spPr>
        <p:txBody>
          <a:bodyPr vert="horz" lIns="91440" tIns="45720" rIns="45720" bIns="45720" rtlCol="0" anchor="ctr"/>
          <a:lstStyle>
            <a:lvl1pPr algn="l">
              <a:defRPr sz="840">
                <a:solidFill>
                  <a:schemeClr val="tx1"/>
                </a:solidFill>
              </a:defRPr>
            </a:lvl1pPr>
          </a:lstStyle>
          <a:p>
            <a:fld id="{1D8BD707-D9CF-40AE-B4C6-C98DA3205C09}" type="datetimeFigureOut">
              <a:rPr lang="en-US" smtClean="0"/>
              <a:pPr/>
              <a:t>9/4/2020</a:t>
            </a:fld>
            <a:endParaRPr lang="en-US"/>
          </a:p>
        </p:txBody>
      </p:sp>
      <p:sp>
        <p:nvSpPr>
          <p:cNvPr id="5" name="Footer Placeholder 4"/>
          <p:cNvSpPr>
            <a:spLocks noGrp="1"/>
          </p:cNvSpPr>
          <p:nvPr>
            <p:ph type="ftr" sz="quarter" idx="3"/>
          </p:nvPr>
        </p:nvSpPr>
        <p:spPr>
          <a:xfrm>
            <a:off x="3352800" y="8563808"/>
            <a:ext cx="3248502" cy="486833"/>
          </a:xfrm>
          <a:prstGeom prst="rect">
            <a:avLst/>
          </a:prstGeom>
        </p:spPr>
        <p:txBody>
          <a:bodyPr vert="horz" lIns="91440" tIns="45720" rIns="91440" bIns="45720" rtlCol="0" anchor="ctr"/>
          <a:lstStyle>
            <a:lvl1pPr algn="r">
              <a:defRPr sz="840">
                <a:solidFill>
                  <a:schemeClr val="tx1"/>
                </a:solidFill>
              </a:defRPr>
            </a:lvl1pPr>
          </a:lstStyle>
          <a:p>
            <a:endParaRPr lang="en-US"/>
          </a:p>
        </p:txBody>
      </p:sp>
      <p:sp>
        <p:nvSpPr>
          <p:cNvPr id="6" name="Slide Number Placeholder 5"/>
          <p:cNvSpPr>
            <a:spLocks noGrp="1"/>
          </p:cNvSpPr>
          <p:nvPr>
            <p:ph type="sldNum" sz="quarter" idx="4"/>
          </p:nvPr>
        </p:nvSpPr>
        <p:spPr>
          <a:xfrm>
            <a:off x="6612111" y="8563808"/>
            <a:ext cx="567758" cy="486833"/>
          </a:xfrm>
          <a:prstGeom prst="rect">
            <a:avLst/>
          </a:prstGeom>
        </p:spPr>
        <p:txBody>
          <a:bodyPr vert="horz" lIns="45720" tIns="45720" rIns="91440" bIns="45720" rtlCol="0" anchor="ctr"/>
          <a:lstStyle>
            <a:lvl1pPr algn="l">
              <a:defRPr sz="96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62283264"/>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731520" rtl="0" eaLnBrk="1" latinLnBrk="0" hangingPunct="1">
        <a:lnSpc>
          <a:spcPct val="85000"/>
        </a:lnSpc>
        <a:spcBef>
          <a:spcPct val="0"/>
        </a:spcBef>
        <a:buNone/>
        <a:defRPr sz="3200" kern="1200" cap="all" baseline="0">
          <a:solidFill>
            <a:schemeClr val="bg2"/>
          </a:solidFill>
          <a:latin typeface="+mj-lt"/>
          <a:ea typeface="+mj-ea"/>
          <a:cs typeface="+mj-cs"/>
        </a:defRPr>
      </a:lvl1pPr>
    </p:titleStyle>
    <p:bodyStyle>
      <a:lvl1pPr marL="146304" indent="-146304" algn="l" defTabSz="731520" rtl="0" eaLnBrk="1" latinLnBrk="0" hangingPunct="1">
        <a:lnSpc>
          <a:spcPct val="90000"/>
        </a:lnSpc>
        <a:spcBef>
          <a:spcPts val="960"/>
        </a:spcBef>
        <a:spcAft>
          <a:spcPts val="160"/>
        </a:spcAft>
        <a:buClr>
          <a:schemeClr val="tx1"/>
        </a:buClr>
        <a:buFont typeface="Wingdings" pitchFamily="2" charset="2"/>
        <a:buChar char=""/>
        <a:defRPr sz="1760" kern="1200">
          <a:solidFill>
            <a:schemeClr val="tx1"/>
          </a:solidFill>
          <a:latin typeface="+mn-lt"/>
          <a:ea typeface="+mn-ea"/>
          <a:cs typeface="+mn-cs"/>
        </a:defRPr>
      </a:lvl1pPr>
      <a:lvl2pPr marL="329184" indent="-146304" algn="l" defTabSz="731520" rtl="0" eaLnBrk="1" latinLnBrk="0" hangingPunct="1">
        <a:lnSpc>
          <a:spcPct val="90000"/>
        </a:lnSpc>
        <a:spcBef>
          <a:spcPts val="160"/>
        </a:spcBef>
        <a:spcAft>
          <a:spcPts val="320"/>
        </a:spcAft>
        <a:buClr>
          <a:schemeClr val="tx1"/>
        </a:buClr>
        <a:buFont typeface="Wingdings" pitchFamily="2" charset="2"/>
        <a:buChar char=""/>
        <a:defRPr sz="1600" kern="1200">
          <a:solidFill>
            <a:schemeClr val="tx1"/>
          </a:solidFill>
          <a:latin typeface="+mn-lt"/>
          <a:ea typeface="+mn-ea"/>
          <a:cs typeface="+mn-cs"/>
        </a:defRPr>
      </a:lvl2pPr>
      <a:lvl3pPr marL="512064" indent="-146304" algn="l" defTabSz="731520" rtl="0" eaLnBrk="1" latinLnBrk="0" hangingPunct="1">
        <a:lnSpc>
          <a:spcPct val="90000"/>
        </a:lnSpc>
        <a:spcBef>
          <a:spcPts val="160"/>
        </a:spcBef>
        <a:spcAft>
          <a:spcPts val="320"/>
        </a:spcAft>
        <a:buClr>
          <a:schemeClr val="tx1"/>
        </a:buClr>
        <a:buFont typeface="Wingdings" pitchFamily="2" charset="2"/>
        <a:buChar char=""/>
        <a:defRPr sz="1440" kern="1200">
          <a:solidFill>
            <a:schemeClr val="tx1"/>
          </a:solidFill>
          <a:latin typeface="+mn-lt"/>
          <a:ea typeface="+mn-ea"/>
          <a:cs typeface="+mn-cs"/>
        </a:defRPr>
      </a:lvl3pPr>
      <a:lvl4pPr marL="69494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4pPr>
      <a:lvl5pPr marL="87782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5pPr>
      <a:lvl6pPr marL="102768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6pPr>
      <a:lvl7pPr marL="117744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7pPr>
      <a:lvl8pPr marL="130320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8pPr>
      <a:lvl9pPr marL="144496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304801" y="511411"/>
            <a:ext cx="3124201" cy="2082800"/>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4495800" y="1717179"/>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304801" y="3429000"/>
            <a:ext cx="6705601" cy="1752600"/>
          </a:xfrm>
        </p:spPr>
        <p:txBody>
          <a:bodyPr numCol="1" anchor="ctr">
            <a:noAutofit/>
          </a:bodyPr>
          <a:lstStyle/>
          <a:p>
            <a:r>
              <a:rPr lang="en-US" sz="1400" dirty="0">
                <a:solidFill>
                  <a:srgbClr val="00263D"/>
                </a:solidFill>
                <a:latin typeface="Trebuchet MS" panose="020B0603020202020204" pitchFamily="34" charset="0"/>
              </a:rPr>
              <a:t>Welcome to 1002B Marsh Grass Way! This totally updated 2 bedroom, 2.5 bath home is an oasis that you will love to come home to or work from home in. Do you want a view? This townhouse backs up to a beautiful pond with benches and wildlife to enjoy. The inside boasts all the best finishes from granite countertops in kitchen and bathrooms, subway tile backsplash, stainless steel appliances, exquisite lights, faucets, toilets. The photos give you a glimpse into this masterpiece but take the next step and come see it for yourself...</a:t>
            </a:r>
          </a:p>
        </p:txBody>
      </p:sp>
      <p:sp>
        <p:nvSpPr>
          <p:cNvPr id="13" name="Title 1"/>
          <p:cNvSpPr txBox="1">
            <a:spLocks/>
          </p:cNvSpPr>
          <p:nvPr/>
        </p:nvSpPr>
        <p:spPr>
          <a:xfrm>
            <a:off x="228602" y="2747336"/>
            <a:ext cx="6857999" cy="68166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rgbClr val="00263D"/>
                </a:solidFill>
                <a:latin typeface="Trebuchet MS" panose="020B0603020202020204" pitchFamily="34" charset="0"/>
              </a:rPr>
              <a:t>1002 Marsh Grass Way B</a:t>
            </a:r>
            <a:br>
              <a:rPr lang="en-US" sz="1600" dirty="0">
                <a:solidFill>
                  <a:srgbClr val="00263D"/>
                </a:solidFill>
                <a:latin typeface="Trebuchet MS" panose="020B0603020202020204" pitchFamily="34" charset="0"/>
              </a:rPr>
            </a:br>
            <a:r>
              <a:rPr lang="en-US" sz="1600" dirty="0">
                <a:solidFill>
                  <a:srgbClr val="00263D"/>
                </a:solidFill>
                <a:latin typeface="Trebuchet MS" panose="020B0603020202020204" pitchFamily="34" charset="0"/>
              </a:rPr>
              <a:t>The Peninsula ~ Charleston, SC 29492 </a:t>
            </a:r>
            <a:r>
              <a:rPr lang="fr-FR" sz="1600" dirty="0">
                <a:solidFill>
                  <a:srgbClr val="00263D"/>
                </a:solidFill>
                <a:latin typeface="Trebuchet MS" panose="020B0603020202020204" pitchFamily="34" charset="0"/>
              </a:rPr>
              <a:t>~ MLS# 20024568 ~ $249,000</a:t>
            </a:r>
            <a:endParaRPr lang="en-US" sz="1800" dirty="0">
              <a:solidFill>
                <a:srgbClr val="00263D"/>
              </a:solidFill>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04799" y="8220670"/>
            <a:ext cx="598154"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915177" y="8220670"/>
            <a:ext cx="4485017" cy="923330"/>
          </a:xfrm>
          <a:prstGeom prst="rect">
            <a:avLst/>
          </a:prstGeom>
        </p:spPr>
        <p:txBody>
          <a:bodyPr wrap="square">
            <a:spAutoFit/>
          </a:bodyPr>
          <a:lstStyle/>
          <a:p>
            <a:r>
              <a:rPr lang="en-US" b="1" dirty="0">
                <a:latin typeface="Trebuchet MS" panose="020B0603020202020204" pitchFamily="34" charset="0"/>
              </a:rPr>
              <a:t>Del Shaffer </a:t>
            </a:r>
          </a:p>
          <a:p>
            <a:r>
              <a:rPr lang="en-US" dirty="0">
                <a:latin typeface="Trebuchet MS" panose="020B0603020202020204" pitchFamily="34" charset="0"/>
              </a:rPr>
              <a:t>843.408.6821 </a:t>
            </a:r>
          </a:p>
          <a:p>
            <a:r>
              <a:rPr lang="en-US" sz="1600" dirty="0">
                <a:latin typeface="Trebuchet MS" panose="020B0603020202020204" pitchFamily="34" charset="0"/>
              </a:rPr>
              <a:t>dshaffer@carolinaoneplus.com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5258080"/>
            <a:ext cx="2027148" cy="1351432"/>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644026" y="5258080"/>
            <a:ext cx="2027148" cy="1351432"/>
          </a:xfrm>
          <a:prstGeom prst="rect">
            <a:avLst/>
          </a:prstGeom>
          <a:effectLst>
            <a:outerShdw blurRad="50800" dist="38100" dir="2700000" algn="tl" rotWithShape="0">
              <a:prstClr val="black">
                <a:alpha val="40000"/>
              </a:prst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4800" y="6739844"/>
            <a:ext cx="2027148" cy="1351432"/>
          </a:xfrm>
          <a:prstGeom prst="rect">
            <a:avLst/>
          </a:prstGeom>
          <a:effectLst>
            <a:outerShdw blurRad="50800" dist="38100" dir="2700000" algn="tl" rotWithShape="0">
              <a:prstClr val="black">
                <a:alpha val="40000"/>
              </a:prst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983252" y="5258080"/>
            <a:ext cx="2027148" cy="1351432"/>
          </a:xfrm>
          <a:prstGeom prst="rect">
            <a:avLst/>
          </a:prstGeom>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983252" y="6739844"/>
            <a:ext cx="2027148" cy="1351432"/>
          </a:xfrm>
          <a:prstGeom prst="rect">
            <a:avLst/>
          </a:prstGeom>
          <a:effectLst>
            <a:outerShdw blurRad="50800" dist="38100" dir="2700000" algn="tl" rotWithShape="0">
              <a:prstClr val="black">
                <a:alpha val="40000"/>
              </a:prstClr>
            </a:outerShdw>
          </a:effectLst>
        </p:spPr>
      </p:pic>
      <p:pic>
        <p:nvPicPr>
          <p:cNvPr id="19" name="Picture 18">
            <a:extLst>
              <a:ext uri="{FF2B5EF4-FFF2-40B4-BE49-F238E27FC236}">
                <a16:creationId xmlns:a16="http://schemas.microsoft.com/office/drawing/2014/main" id="{06743416-55DF-47C1-9345-21038A6BD87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644026" y="6739844"/>
            <a:ext cx="2027148" cy="1351432"/>
          </a:xfrm>
          <a:prstGeom prst="rect">
            <a:avLst/>
          </a:prstGeom>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228600" y="0"/>
            <a:ext cx="6858000" cy="523220"/>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Trebuchet MS" panose="020B0603020202020204" pitchFamily="34" charset="0"/>
              </a:rPr>
              <a:t>Updated Townhouse on a Pond</a:t>
            </a:r>
          </a:p>
        </p:txBody>
      </p:sp>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42602"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4953000" y="8729246"/>
            <a:ext cx="2103348" cy="338554"/>
          </a:xfrm>
          <a:prstGeom prst="rect">
            <a:avLst/>
          </a:prstGeom>
        </p:spPr>
        <p:txBody>
          <a:bodyPr wrap="square">
            <a:spAutoFit/>
          </a:bodyPr>
          <a:lstStyle/>
          <a:p>
            <a:pPr algn="r"/>
            <a:r>
              <a:rPr lang="en-US" sz="800" dirty="0">
                <a:solidFill>
                  <a:srgbClr val="00263D"/>
                </a:solidFill>
                <a:latin typeface="Trebuchet MS" panose="020B0603020202020204" pitchFamily="34" charset="0"/>
              </a:rPr>
              <a:t>2713 Highway 17 North</a:t>
            </a:r>
          </a:p>
          <a:p>
            <a:pPr algn="r"/>
            <a:r>
              <a:rPr lang="en-US" sz="800" dirty="0">
                <a:solidFill>
                  <a:srgbClr val="00263D"/>
                </a:solidFill>
                <a:latin typeface="Trebuchet MS" panose="020B0603020202020204" pitchFamily="34" charset="0"/>
              </a:rPr>
              <a:t>Mt. Pleasant, SC 29466</a:t>
            </a:r>
          </a:p>
        </p:txBody>
      </p:sp>
      <p:pic>
        <p:nvPicPr>
          <p:cNvPr id="20" name="Picture 19">
            <a:extLst>
              <a:ext uri="{FF2B5EF4-FFF2-40B4-BE49-F238E27FC236}">
                <a16:creationId xmlns:a16="http://schemas.microsoft.com/office/drawing/2014/main" id="{A6890C33-4B17-4998-A8A2-F23AAAE61ED2}"/>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3886199" y="511407"/>
            <a:ext cx="3124203" cy="2082802"/>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1150</TotalTime>
  <Words>166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52</cp:revision>
  <dcterms:created xsi:type="dcterms:W3CDTF">2006-08-16T00:00:00Z</dcterms:created>
  <dcterms:modified xsi:type="dcterms:W3CDTF">2020-09-04T12:40:05Z</dcterms:modified>
</cp:coreProperties>
</file>