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2D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489874" y="9335871"/>
            <a:ext cx="792653" cy="4489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0"/>
            <a:ext cx="7772400" cy="167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rgbClr val="222D65"/>
                </a:solidFill>
                <a:latin typeface="Century Gothic" panose="020B0502020202020204" pitchFamily="34" charset="0"/>
              </a:rPr>
              <a:t>Coldwell Banker Residential Brokerage | 4969 Centre Pointe Dr. Ste 203 | Charleston, SC 29418</a:t>
            </a:r>
          </a:p>
        </p:txBody>
      </p:sp>
      <p:sp>
        <p:nvSpPr>
          <p:cNvPr id="5" name="Rectangle 4"/>
          <p:cNvSpPr/>
          <p:nvPr/>
        </p:nvSpPr>
        <p:spPr>
          <a:xfrm>
            <a:off x="3505200" y="0"/>
            <a:ext cx="4191000" cy="1077218"/>
          </a:xfrm>
          <a:prstGeom prst="rect">
            <a:avLst/>
          </a:prstGeom>
        </p:spPr>
        <p:txBody>
          <a:bodyPr wrap="square">
            <a:spAutoFit/>
          </a:bodyPr>
          <a:lstStyle/>
          <a:p>
            <a:pPr algn="r"/>
            <a:r>
              <a:rPr lang="en-US" sz="1600" b="1" dirty="0">
                <a:solidFill>
                  <a:srgbClr val="222D65"/>
                </a:solidFill>
                <a:latin typeface="Century Gothic" panose="020B0502020202020204" pitchFamily="34" charset="0"/>
              </a:rPr>
              <a:t>Pam Bass</a:t>
            </a:r>
            <a:br>
              <a:rPr lang="en-US" sz="1600" b="1" dirty="0">
                <a:solidFill>
                  <a:srgbClr val="222D65"/>
                </a:solidFill>
                <a:latin typeface="Century Gothic" panose="020B0502020202020204" pitchFamily="34" charset="0"/>
              </a:rPr>
            </a:br>
            <a:r>
              <a:rPr lang="en-US" sz="1200" dirty="0">
                <a:solidFill>
                  <a:srgbClr val="222D65"/>
                </a:solidFill>
                <a:latin typeface="Century Gothic" panose="020B0502020202020204" pitchFamily="34" charset="0"/>
              </a:rPr>
              <a:t>Realtor </a:t>
            </a:r>
          </a:p>
          <a:p>
            <a:pPr algn="r"/>
            <a:r>
              <a:rPr lang="en-US" sz="1200" dirty="0">
                <a:solidFill>
                  <a:srgbClr val="222D65"/>
                </a:solidFill>
                <a:latin typeface="Century Gothic" panose="020B0502020202020204" pitchFamily="34" charset="0"/>
              </a:rPr>
              <a:t>M 843-259-4926 | O 843-277-6677 </a:t>
            </a:r>
          </a:p>
          <a:p>
            <a:pPr algn="r"/>
            <a:r>
              <a:rPr lang="en-US" sz="1200" dirty="0">
                <a:solidFill>
                  <a:srgbClr val="222D65"/>
                </a:solidFill>
                <a:latin typeface="Century Gothic" panose="020B0502020202020204" pitchFamily="34" charset="0"/>
              </a:rPr>
              <a:t>pam@pambassproperties.com</a:t>
            </a:r>
          </a:p>
          <a:p>
            <a:pPr algn="r"/>
            <a:r>
              <a:rPr lang="en-US" sz="1200" dirty="0">
                <a:solidFill>
                  <a:srgbClr val="222D65"/>
                </a:solidFill>
                <a:latin typeface="Century Gothic" panose="020B0502020202020204" pitchFamily="34" charset="0"/>
              </a:rPr>
              <a:t>www.pambassproperties.com</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671863"/>
            <a:ext cx="5766192" cy="3844128"/>
          </a:xfrm>
          <a:prstGeom prst="rect">
            <a:avLst/>
          </a:prstGeom>
          <a:ln>
            <a:solidFill>
              <a:schemeClr val="bg1"/>
            </a:solidFill>
          </a:ln>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47123" y="1671863"/>
            <a:ext cx="1828800" cy="1219200"/>
          </a:xfrm>
          <a:prstGeom prst="rect">
            <a:avLst/>
          </a:prstGeom>
          <a:ln>
            <a:solidFill>
              <a:schemeClr val="bg1"/>
            </a:solidFill>
          </a:ln>
          <a:effectLst/>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01" y="8436943"/>
            <a:ext cx="1174068" cy="782712"/>
          </a:xfrm>
          <a:prstGeom prst="rect">
            <a:avLst/>
          </a:prstGeom>
          <a:ln>
            <a:noFill/>
          </a:ln>
          <a:effectLst>
            <a:outerShdw blurRad="63500" sx="102000" sy="102000" algn="ctr" rotWithShape="0">
              <a:prstClr val="black">
                <a:alpha val="40000"/>
              </a:prstClr>
            </a:outerShdw>
          </a:effectLst>
        </p:spPr>
      </p:pic>
      <p:sp>
        <p:nvSpPr>
          <p:cNvPr id="3" name="Subtitle 2"/>
          <p:cNvSpPr>
            <a:spLocks noGrp="1"/>
          </p:cNvSpPr>
          <p:nvPr>
            <p:ph type="subTitle" idx="1"/>
          </p:nvPr>
        </p:nvSpPr>
        <p:spPr>
          <a:xfrm>
            <a:off x="0" y="5518665"/>
            <a:ext cx="7772400" cy="2917734"/>
          </a:xfrm>
        </p:spPr>
        <p:txBody>
          <a:bodyPr anchor="ctr">
            <a:noAutofit/>
          </a:bodyPr>
          <a:lstStyle/>
          <a:p>
            <a:r>
              <a:rPr lang="en-US" sz="1100" dirty="0">
                <a:solidFill>
                  <a:srgbClr val="222D65"/>
                </a:solidFill>
                <a:latin typeface="Century Gothic" panose="020B0502020202020204" pitchFamily="34" charset="0"/>
              </a:rPr>
              <a:t>Beautiful custom built home with upgrades throughout! This executive home sits on a .86 acre wooded lot. It has an open floor plan with a formal dining room, office and a huge 1st floor Master Suite. The Master Bath features a separate shower and jetted tub, dual vanities and a his and hers walk-in closets. The open kitchen is perfect for entertaining and features 42'' cabinets, top of the line stainless steel appliances, including dual built-in ovens, microwave drawer, gas cook top and a pot filler, granite counter tops, under cabinet lighting, walk-in pantry, tile back splash, central </a:t>
            </a:r>
            <a:r>
              <a:rPr lang="en-US" sz="1100" dirty="0" err="1">
                <a:solidFill>
                  <a:srgbClr val="222D65"/>
                </a:solidFill>
                <a:latin typeface="Century Gothic" panose="020B0502020202020204" pitchFamily="34" charset="0"/>
              </a:rPr>
              <a:t>vac</a:t>
            </a:r>
            <a:r>
              <a:rPr lang="en-US" sz="1100" dirty="0">
                <a:solidFill>
                  <a:srgbClr val="222D65"/>
                </a:solidFill>
                <a:latin typeface="Century Gothic" panose="020B0502020202020204" pitchFamily="34" charset="0"/>
              </a:rPr>
              <a:t> system with a floor sweep in the kitchen. 5'' plank wood floors are in the dining room, family room, foyer, downstairs hallway, and stairs. Home features Anderson windows and solid core doors. The family room boast high ceilings, built-in entertainment center with /storage drawers, and a gas fireplace. Upstairs are 2 additional bedrooms and a huge bonus room and full bath with a surround sound system - Perfect for a 5th bedroom, kids playroom, or a Mother-in-Law Suite. There are tons of upgrades in this home including crown molding, chair rail molding, 2" plantation blinds, and even a dumbwaiter from the laundry room to the bonus room. There is an alarm system, upgraded light fixtures, custom paint colors, tons of storage, tank less water heaters and an irrigation system. The owners added a nice sun porch on the back of the home. It overlooks the huge backyard that is wooded and surrounded by a 6' privacy fence. There is also a 12x16 storage shed that would be a great workshop. This is an immaculate and well-kept home that is in move in condition! Located in desirable Dorchester 2 school district, close to shopping and restaurants and only a 30 minute drive to historic Charleston.</a:t>
            </a:r>
            <a:endParaRPr lang="en-US" sz="1100" b="1" i="1" dirty="0">
              <a:solidFill>
                <a:srgbClr val="222D65"/>
              </a:solidFill>
              <a:latin typeface="Century Gothic" panose="020B0502020202020204" pitchFamily="34" charset="0"/>
            </a:endParaRPr>
          </a:p>
        </p:txBody>
      </p:sp>
      <p:sp>
        <p:nvSpPr>
          <p:cNvPr id="6" name="Rectangle 5"/>
          <p:cNvSpPr/>
          <p:nvPr/>
        </p:nvSpPr>
        <p:spPr>
          <a:xfrm>
            <a:off x="0" y="1066800"/>
            <a:ext cx="7772400" cy="587752"/>
          </a:xfrm>
          <a:prstGeom prst="rect">
            <a:avLst/>
          </a:prstGeom>
          <a:solidFill>
            <a:srgbClr val="222D65"/>
          </a:solidFill>
          <a:ln>
            <a:solidFill>
              <a:srgbClr val="222D65"/>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99095"/>
            <a:ext cx="7772400" cy="323165"/>
          </a:xfrm>
          <a:prstGeom prst="rect">
            <a:avLst/>
          </a:prstGeom>
        </p:spPr>
        <p:txBody>
          <a:bodyPr wrap="square" anchor="ctr">
            <a:spAutoFit/>
          </a:bodyPr>
          <a:lstStyle/>
          <a:p>
            <a:pPr algn="ctr"/>
            <a:r>
              <a:rPr lang="en-US" sz="1500" b="1" dirty="0">
                <a:solidFill>
                  <a:schemeClr val="bg1"/>
                </a:solidFill>
                <a:effectLst>
                  <a:outerShdw blurRad="38100" dist="38100" dir="2700000" algn="tl">
                    <a:srgbClr val="000000">
                      <a:alpha val="43137"/>
                    </a:srgbClr>
                  </a:outerShdw>
                </a:effectLst>
                <a:latin typeface="Century Gothic" panose="020B0502020202020204" pitchFamily="34" charset="0"/>
              </a:rPr>
              <a:t>1002 Denali Court | The Summit | Summerville | MLS# 17023864 | $534,900</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97036" y="76200"/>
            <a:ext cx="738742" cy="1037560"/>
          </a:xfrm>
          <a:prstGeom prst="rect">
            <a:avLst/>
          </a:prstGeom>
          <a:noFill/>
          <a:ln w="9525">
            <a:solidFill>
              <a:srgbClr val="222D65"/>
            </a:solidFill>
            <a:miter lim="800000"/>
            <a:headEnd/>
            <a:tailEnd/>
          </a:ln>
          <a:extLst>
            <a:ext uri="{909E8E84-426E-40DD-AFC4-6F175D3DCCD1}">
              <a14:hiddenFill xmlns:a14="http://schemas.microsoft.com/office/drawing/2010/main">
                <a:solidFill>
                  <a:schemeClr val="accent1"/>
                </a:solidFill>
              </a14:hiddenFill>
            </a:ext>
          </a:extLst>
        </p:spPr>
      </p:pic>
      <p:sp>
        <p:nvSpPr>
          <p:cNvPr id="13" name="Rectangle 12"/>
          <p:cNvSpPr/>
          <p:nvPr/>
        </p:nvSpPr>
        <p:spPr>
          <a:xfrm>
            <a:off x="835778" y="90155"/>
            <a:ext cx="4193422" cy="954107"/>
          </a:xfrm>
          <a:prstGeom prst="rect">
            <a:avLst/>
          </a:prstGeom>
        </p:spPr>
        <p:txBody>
          <a:bodyPr wrap="square">
            <a:spAutoFit/>
          </a:bodyPr>
          <a:lstStyle/>
          <a:p>
            <a:r>
              <a:rPr lang="en-US" b="1" i="1" dirty="0">
                <a:solidFill>
                  <a:srgbClr val="C00000"/>
                </a:solidFill>
                <a:effectLst>
                  <a:outerShdw blurRad="38100" dist="38100" dir="2700000" algn="tl">
                    <a:srgbClr val="000000">
                      <a:alpha val="43137"/>
                    </a:srgbClr>
                  </a:outerShdw>
                </a:effectLst>
                <a:latin typeface="Century Gothic" panose="020B0502020202020204" pitchFamily="34" charset="0"/>
              </a:rPr>
              <a:t>Agent Luncheon</a:t>
            </a:r>
          </a:p>
          <a:p>
            <a:r>
              <a:rPr lang="en-US" sz="1800" i="1" dirty="0">
                <a:solidFill>
                  <a:srgbClr val="C00000"/>
                </a:solidFill>
                <a:effectLst>
                  <a:outerShdw blurRad="38100" dist="38100" dir="2700000" algn="tl">
                    <a:srgbClr val="000000">
                      <a:alpha val="43137"/>
                    </a:srgbClr>
                  </a:outerShdw>
                </a:effectLst>
                <a:latin typeface="Century Gothic" panose="020B0502020202020204" pitchFamily="34" charset="0"/>
              </a:rPr>
              <a:t>Wednesday Nov 1</a:t>
            </a:r>
            <a:r>
              <a:rPr lang="en-US" sz="1800" i="1" baseline="30000" dirty="0">
                <a:solidFill>
                  <a:srgbClr val="C00000"/>
                </a:solidFill>
                <a:effectLst>
                  <a:outerShdw blurRad="38100" dist="38100" dir="2700000" algn="tl">
                    <a:srgbClr val="000000">
                      <a:alpha val="43137"/>
                    </a:srgbClr>
                  </a:outerShdw>
                </a:effectLst>
                <a:latin typeface="Century Gothic" panose="020B0502020202020204" pitchFamily="34" charset="0"/>
              </a:rPr>
              <a:t>st</a:t>
            </a:r>
            <a:r>
              <a:rPr lang="en-US" sz="1800" i="1" dirty="0">
                <a:solidFill>
                  <a:srgbClr val="C00000"/>
                </a:solidFill>
                <a:effectLst>
                  <a:outerShdw blurRad="38100" dist="38100" dir="2700000" algn="tl">
                    <a:srgbClr val="000000">
                      <a:alpha val="43137"/>
                    </a:srgbClr>
                  </a:outerShdw>
                </a:effectLst>
                <a:latin typeface="Century Gothic" panose="020B0502020202020204" pitchFamily="34" charset="0"/>
              </a:rPr>
              <a:t> ~ 11:30a-1:30p</a:t>
            </a:r>
          </a:p>
          <a:p>
            <a:r>
              <a:rPr lang="en-US" sz="1800" i="1" dirty="0">
                <a:solidFill>
                  <a:srgbClr val="C00000"/>
                </a:solidFill>
                <a:effectLst>
                  <a:outerShdw blurRad="38100" dist="38100" dir="2700000" algn="tl">
                    <a:srgbClr val="000000">
                      <a:alpha val="43137"/>
                    </a:srgbClr>
                  </a:outerShdw>
                </a:effectLst>
                <a:latin typeface="Century Gothic" panose="020B0502020202020204" pitchFamily="34" charset="0"/>
              </a:rPr>
              <a:t>Giving Away $25 Gift Card</a:t>
            </a:r>
            <a:endParaRPr lang="en-US" sz="1200" i="1" dirty="0">
              <a:solidFill>
                <a:srgbClr val="FF0000"/>
              </a:solidFill>
              <a:effectLst>
                <a:outerShdw blurRad="38100" dist="38100" dir="2700000" algn="tl">
                  <a:srgbClr val="000000">
                    <a:alpha val="43137"/>
                  </a:srgbClr>
                </a:outerShdw>
              </a:effectLst>
              <a:latin typeface="Century Gothic" panose="020B0502020202020204" pitchFamily="34" charset="0"/>
            </a:endParaRPr>
          </a:p>
        </p:txBody>
      </p:sp>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47123" y="2984327"/>
            <a:ext cx="1828800" cy="12192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47123" y="4296791"/>
            <a:ext cx="1828800" cy="1219200"/>
          </a:xfrm>
          <a:prstGeom prst="rect">
            <a:avLst/>
          </a:prstGeom>
          <a:ln>
            <a:solidFill>
              <a:schemeClr val="bg1"/>
            </a:solid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22131" y="8436943"/>
            <a:ext cx="1174068" cy="782712"/>
          </a:xfrm>
          <a:prstGeom prst="rect">
            <a:avLst/>
          </a:prstGeom>
          <a:ln>
            <a:no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65387" y="8436943"/>
            <a:ext cx="1174068" cy="782712"/>
          </a:xfrm>
          <a:prstGeom prst="rect">
            <a:avLst/>
          </a:prstGeom>
          <a:ln>
            <a:no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54573" y="8436943"/>
            <a:ext cx="1174068" cy="782712"/>
          </a:xfrm>
          <a:prstGeom prst="rect">
            <a:avLst/>
          </a:prstGeom>
          <a:ln>
            <a:no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43759" y="8436943"/>
            <a:ext cx="1174068" cy="782712"/>
          </a:xfrm>
          <a:prstGeom prst="rect">
            <a:avLst/>
          </a:prstGeom>
          <a:ln>
            <a:no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232945" y="8436943"/>
            <a:ext cx="1174068" cy="782712"/>
          </a:xfrm>
          <a:prstGeom prst="rect">
            <a:avLst/>
          </a:prstGeom>
          <a:ln>
            <a:no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399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18</cp:revision>
  <dcterms:created xsi:type="dcterms:W3CDTF">2006-08-16T00:00:00Z</dcterms:created>
  <dcterms:modified xsi:type="dcterms:W3CDTF">2017-10-30T16:43:15Z</dcterms:modified>
</cp:coreProperties>
</file>