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58" y="-4229"/>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631" y="0"/>
            <a:ext cx="7782339" cy="796346"/>
          </a:xfrm>
        </p:spPr>
        <p:txBody>
          <a:bodyPr anchor="ctr">
            <a:noAutofit/>
          </a:bodyPr>
          <a:lstStyle/>
          <a:p>
            <a:r>
              <a:rPr lang="en-US" sz="2400" b="1" dirty="0">
                <a:ln w="3175">
                  <a:noFill/>
                </a:ln>
                <a:solidFill>
                  <a:srgbClr val="FFFF00"/>
                </a:solidFill>
                <a:latin typeface="Futura Lt BT" panose="020B0402020204020303" pitchFamily="34" charset="0"/>
                <a:ea typeface="Gadugi" panose="020B0502040204020203" pitchFamily="34" charset="0"/>
              </a:rPr>
              <a:t>Open House Sat. and Sun. 12:00-4:00pm</a:t>
            </a:r>
            <a:br>
              <a:rPr lang="en-US" sz="2000" dirty="0">
                <a:ln w="3175">
                  <a:noFill/>
                </a:ln>
                <a:solidFill>
                  <a:srgbClr val="FFFF00"/>
                </a:solidFill>
                <a:latin typeface="Futura Lt BT" panose="020B0402020204020303" pitchFamily="34" charset="0"/>
                <a:ea typeface="Gadugi" panose="020B0502040204020203" pitchFamily="34" charset="0"/>
              </a:rPr>
            </a:br>
            <a:r>
              <a:rPr lang="en-US" sz="2000" i="1" dirty="0">
                <a:ln w="3175">
                  <a:noFill/>
                </a:ln>
                <a:solidFill>
                  <a:srgbClr val="FFFF00"/>
                </a:solidFill>
                <a:latin typeface="Futura Lt BT" panose="020B0402020204020303" pitchFamily="34" charset="0"/>
                <a:ea typeface="Gadugi" panose="020B0502040204020203" pitchFamily="34" charset="0"/>
              </a:rPr>
              <a:t>$865,000 ~ Deepwater Access!!</a:t>
            </a:r>
          </a:p>
        </p:txBody>
      </p:sp>
      <p:sp>
        <p:nvSpPr>
          <p:cNvPr id="13" name="Rectangle 12"/>
          <p:cNvSpPr/>
          <p:nvPr/>
        </p:nvSpPr>
        <p:spPr>
          <a:xfrm>
            <a:off x="1189633" y="9053099"/>
            <a:ext cx="2772768" cy="815608"/>
          </a:xfrm>
          <a:prstGeom prst="rect">
            <a:avLst/>
          </a:prstGeom>
        </p:spPr>
        <p:txBody>
          <a:bodyPr wrap="square">
            <a:spAutoFit/>
          </a:bodyPr>
          <a:lstStyle/>
          <a:p>
            <a:r>
              <a:rPr lang="en-US" sz="1400" b="1" dirty="0">
                <a:solidFill>
                  <a:schemeClr val="bg1">
                    <a:lumMod val="95000"/>
                  </a:schemeClr>
                </a:solidFill>
                <a:latin typeface="Futura Bk BT" panose="020B0502020204020303" pitchFamily="34" charset="0"/>
                <a:ea typeface="Gadugi" panose="020B0502040204020203" pitchFamily="34" charset="0"/>
              </a:rPr>
              <a:t>Megan </a:t>
            </a:r>
            <a:r>
              <a:rPr lang="en-US" sz="1400" b="1" dirty="0" err="1">
                <a:solidFill>
                  <a:schemeClr val="bg1">
                    <a:lumMod val="95000"/>
                  </a:schemeClr>
                </a:solidFill>
                <a:latin typeface="Futura Bk BT" panose="020B0502020204020303" pitchFamily="34" charset="0"/>
                <a:ea typeface="Gadugi" panose="020B0502040204020203" pitchFamily="34" charset="0"/>
              </a:rPr>
              <a:t>Maarouf</a:t>
            </a:r>
            <a:br>
              <a:rPr lang="en-US" sz="1400" b="1" dirty="0">
                <a:solidFill>
                  <a:schemeClr val="bg1">
                    <a:lumMod val="95000"/>
                  </a:schemeClr>
                </a:solidFill>
                <a:latin typeface="Futura Bk BT" panose="020B0502020204020303" pitchFamily="34" charset="0"/>
                <a:ea typeface="Gadugi" panose="020B0502040204020203" pitchFamily="34" charset="0"/>
              </a:rPr>
            </a:br>
            <a:r>
              <a:rPr lang="en-US" sz="1100" dirty="0">
                <a:solidFill>
                  <a:schemeClr val="bg1">
                    <a:lumMod val="95000"/>
                  </a:schemeClr>
                </a:solidFill>
                <a:latin typeface="Futura Bk BT" panose="020B0502020204020303" pitchFamily="34" charset="0"/>
                <a:ea typeface="Gadugi" panose="020B0502040204020203" pitchFamily="34" charset="0"/>
              </a:rPr>
              <a:t>843-801-7777</a:t>
            </a:r>
          </a:p>
          <a:p>
            <a:r>
              <a:rPr lang="en-US" sz="1100" dirty="0">
                <a:solidFill>
                  <a:schemeClr val="bg1">
                    <a:lumMod val="95000"/>
                  </a:schemeClr>
                </a:solidFill>
                <a:latin typeface="Futura Bk BT" panose="020B0502020204020303" pitchFamily="34" charset="0"/>
                <a:ea typeface="Gadugi" panose="020B0502040204020203" pitchFamily="34" charset="0"/>
              </a:rPr>
              <a:t>meganmaarouf@gmail.com</a:t>
            </a:r>
          </a:p>
          <a:p>
            <a:r>
              <a:rPr lang="en-US" sz="1100" dirty="0">
                <a:solidFill>
                  <a:schemeClr val="bg1">
                    <a:lumMod val="95000"/>
                  </a:schemeClr>
                </a:solidFill>
                <a:latin typeface="Futura Bk BT" panose="020B0502020204020303" pitchFamily="34" charset="0"/>
                <a:ea typeface="Gadugi" panose="020B0502040204020203" pitchFamily="34" charset="0"/>
              </a:rPr>
              <a:t>megansellscharleston.com</a:t>
            </a:r>
            <a:endParaRPr lang="en-US" sz="1200" dirty="0">
              <a:solidFill>
                <a:schemeClr val="bg1">
                  <a:lumMod val="95000"/>
                </a:schemeClr>
              </a:solidFill>
              <a:latin typeface="Futura Bk BT" panose="020B0502020204020303" pitchFamily="34" charset="0"/>
              <a:ea typeface="Gadugi" panose="020B0502040204020203"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292710" y="9012442"/>
            <a:ext cx="896922" cy="89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bwMode="auto">
          <a:xfrm>
            <a:off x="6622440" y="9012442"/>
            <a:ext cx="1314450" cy="52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495034" y="9522590"/>
            <a:ext cx="1535320" cy="415498"/>
          </a:xfrm>
          <a:prstGeom prst="rect">
            <a:avLst/>
          </a:prstGeom>
        </p:spPr>
        <p:txBody>
          <a:bodyPr wrap="square">
            <a:spAutoFit/>
          </a:bodyPr>
          <a:lstStyle/>
          <a:p>
            <a:pPr algn="r"/>
            <a:r>
              <a:rPr lang="en-US" sz="700" dirty="0">
                <a:solidFill>
                  <a:schemeClr val="bg1">
                    <a:lumMod val="95000"/>
                  </a:schemeClr>
                </a:solidFill>
                <a:latin typeface="Gadugi" panose="020B0502040204020203" pitchFamily="34" charset="0"/>
                <a:ea typeface="Gadugi" panose="020B0502040204020203" pitchFamily="34" charset="0"/>
              </a:rPr>
              <a:t>Reside Real Estate LLC</a:t>
            </a:r>
          </a:p>
          <a:p>
            <a:pPr algn="r"/>
            <a:r>
              <a:rPr lang="en-US" sz="700" dirty="0">
                <a:solidFill>
                  <a:schemeClr val="bg1">
                    <a:lumMod val="95000"/>
                  </a:schemeClr>
                </a:solidFill>
                <a:latin typeface="Gadugi" panose="020B0502040204020203" pitchFamily="34" charset="0"/>
                <a:ea typeface="Gadugi" panose="020B0502040204020203" pitchFamily="34" charset="0"/>
              </a:rPr>
              <a:t>155 </a:t>
            </a:r>
            <a:r>
              <a:rPr lang="en-US" sz="700" dirty="0" err="1">
                <a:solidFill>
                  <a:schemeClr val="bg1">
                    <a:lumMod val="95000"/>
                  </a:schemeClr>
                </a:solidFill>
                <a:latin typeface="Gadugi" panose="020B0502040204020203" pitchFamily="34" charset="0"/>
                <a:ea typeface="Gadugi" panose="020B0502040204020203" pitchFamily="34" charset="0"/>
              </a:rPr>
              <a:t>Wingo</a:t>
            </a:r>
            <a:r>
              <a:rPr lang="en-US" sz="700" dirty="0">
                <a:solidFill>
                  <a:schemeClr val="bg1">
                    <a:lumMod val="95000"/>
                  </a:schemeClr>
                </a:solidFill>
                <a:latin typeface="Gadugi" panose="020B0502040204020203" pitchFamily="34" charset="0"/>
                <a:ea typeface="Gadugi" panose="020B0502040204020203" pitchFamily="34" charset="0"/>
              </a:rPr>
              <a:t> Way Unit 421</a:t>
            </a:r>
            <a:br>
              <a:rPr lang="en-US" sz="700" dirty="0">
                <a:solidFill>
                  <a:schemeClr val="bg1">
                    <a:lumMod val="95000"/>
                  </a:schemeClr>
                </a:solidFill>
                <a:latin typeface="Gadugi" panose="020B0502040204020203" pitchFamily="34" charset="0"/>
                <a:ea typeface="Gadugi" panose="020B0502040204020203" pitchFamily="34" charset="0"/>
              </a:rPr>
            </a:br>
            <a:r>
              <a:rPr lang="en-US" sz="700" dirty="0">
                <a:solidFill>
                  <a:schemeClr val="bg1">
                    <a:lumMod val="95000"/>
                  </a:schemeClr>
                </a:solidFill>
                <a:latin typeface="Gadugi" panose="020B0502040204020203" pitchFamily="34" charset="0"/>
                <a:ea typeface="Gadugi" panose="020B0502040204020203" pitchFamily="34" charset="0"/>
              </a:rPr>
              <a:t>Mt. Pleasant, SC 29464</a:t>
            </a:r>
          </a:p>
        </p:txBody>
      </p:sp>
      <p:sp>
        <p:nvSpPr>
          <p:cNvPr id="17" name="Title 1">
            <a:extLst>
              <a:ext uri="{FF2B5EF4-FFF2-40B4-BE49-F238E27FC236}">
                <a16:creationId xmlns:a16="http://schemas.microsoft.com/office/drawing/2014/main" id="{AD8E9B4C-0B71-443B-AF01-6EB87DE6E81B}"/>
              </a:ext>
            </a:extLst>
          </p:cNvPr>
          <p:cNvSpPr txBox="1">
            <a:spLocks/>
          </p:cNvSpPr>
          <p:nvPr/>
        </p:nvSpPr>
        <p:spPr>
          <a:xfrm>
            <a:off x="4114698" y="914400"/>
            <a:ext cx="3822192" cy="2547992"/>
          </a:xfrm>
          <a:prstGeom prst="rect">
            <a:avLst/>
          </a:prstGeom>
        </p:spPr>
        <p:txBody>
          <a:bodyPr vert="horz" lIns="0" tIns="0" rIns="0" bIns="0"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pPr algn="r"/>
            <a:r>
              <a:rPr lang="en-US" sz="2400" b="1"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1002 </a:t>
            </a:r>
            <a:r>
              <a:rPr lang="en-US" sz="2400" b="1" dirty="0" err="1">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Jervey</a:t>
            </a:r>
            <a:r>
              <a:rPr lang="en-US" sz="2400" b="1"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 Point Road</a:t>
            </a:r>
            <a:br>
              <a:rPr lang="en-US" sz="2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br>
            <a:endParaRPr lang="en-US" sz="1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endParaRPr>
          </a:p>
          <a:p>
            <a:pPr algn="r"/>
            <a:r>
              <a:rPr lang="en-US" sz="1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River Reach Pointe</a:t>
            </a:r>
          </a:p>
          <a:p>
            <a:pPr algn="r"/>
            <a:r>
              <a:rPr lang="en-US" sz="1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Charleston, SC 29492</a:t>
            </a:r>
          </a:p>
          <a:p>
            <a:pPr algn="r"/>
            <a:r>
              <a:rPr lang="en-US" sz="1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MLS# 21020996</a:t>
            </a:r>
          </a:p>
          <a:p>
            <a:pPr algn="r"/>
            <a:r>
              <a:rPr lang="en-US" sz="1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$865,000</a:t>
            </a:r>
          </a:p>
          <a:p>
            <a:pPr algn="r"/>
            <a:endParaRPr lang="en-US" sz="18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endParaRPr>
          </a:p>
          <a:p>
            <a:pPr algn="r"/>
            <a:r>
              <a:rPr lang="en-US" sz="16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rPr>
              <a:t>4 Bed | 2½ Bath | 2,721sf</a:t>
            </a:r>
            <a:endParaRPr lang="en-US" sz="1400" dirty="0">
              <a:solidFill>
                <a:schemeClr val="bg1">
                  <a:lumMod val="95000"/>
                </a:schemeClr>
              </a:solidFill>
              <a:effectLst>
                <a:outerShdw blurRad="38100" dist="38100" dir="2700000" algn="tl">
                  <a:srgbClr val="000000">
                    <a:alpha val="43137"/>
                  </a:srgbClr>
                </a:outerShdw>
              </a:effectLst>
              <a:latin typeface="Futura LtCn BT" panose="020B0408020204030204" pitchFamily="34" charset="0"/>
            </a:endParaRPr>
          </a:p>
        </p:txBody>
      </p:sp>
      <p:pic>
        <p:nvPicPr>
          <p:cNvPr id="24" name="Picture 23">
            <a:extLst>
              <a:ext uri="{FF2B5EF4-FFF2-40B4-BE49-F238E27FC236}">
                <a16:creationId xmlns:a16="http://schemas.microsoft.com/office/drawing/2014/main" id="{26B938C6-4A18-4FCC-8CC5-8EE6A8FB137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2710" y="914400"/>
            <a:ext cx="3821988" cy="2547992"/>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88628984-02B8-4D72-B712-EBA369A6A9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92710" y="7619999"/>
            <a:ext cx="1714500" cy="11430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F4C368FF-5D72-4F41-9439-1A3970D86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348"/>
          <a:stretch/>
        </p:blipFill>
        <p:spPr>
          <a:xfrm>
            <a:off x="4242866" y="7619997"/>
            <a:ext cx="1719072" cy="114300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75DF00C-93D9-4C09-9756-BB7A4A15D68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573" b="5573"/>
          <a:stretch/>
        </p:blipFill>
        <p:spPr>
          <a:xfrm>
            <a:off x="2267663" y="7619999"/>
            <a:ext cx="1714750" cy="114300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AFD4F35C-0BEF-4C2D-BEA4-D3B9C10482B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2390" y="7619999"/>
            <a:ext cx="1714500" cy="11430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09DC199E-6323-424A-9678-34DE7DA75A6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92710" y="3652520"/>
            <a:ext cx="1714500" cy="1143000"/>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EA6812A1-746A-4016-8628-604095E39DB6}"/>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248807" y="3652520"/>
            <a:ext cx="1714500" cy="11430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3C80DD8D-ACDD-48A0-8131-7E1123F3835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266294" y="3652520"/>
            <a:ext cx="1723429" cy="1143000"/>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33C9150A-2E24-4403-BEEF-CE337FFBB9BE}"/>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222390" y="3652520"/>
            <a:ext cx="1714500" cy="1143000"/>
          </a:xfrm>
          <a:prstGeom prst="rect">
            <a:avLst/>
          </a:prstGeom>
          <a:ln>
            <a:noFill/>
          </a:ln>
          <a:effectLst>
            <a:outerShdw blurRad="292100" dist="139700" dir="2700000" algn="tl" rotWithShape="0">
              <a:srgbClr val="333333">
                <a:alpha val="65000"/>
              </a:srgbClr>
            </a:outerShdw>
          </a:effectLst>
        </p:spPr>
      </p:pic>
      <p:sp>
        <p:nvSpPr>
          <p:cNvPr id="18" name="Title 1">
            <a:extLst>
              <a:ext uri="{FF2B5EF4-FFF2-40B4-BE49-F238E27FC236}">
                <a16:creationId xmlns:a16="http://schemas.microsoft.com/office/drawing/2014/main" id="{9E51ACC7-E7E1-460D-821E-8D8957911C34}"/>
              </a:ext>
            </a:extLst>
          </p:cNvPr>
          <p:cNvSpPr txBox="1">
            <a:spLocks/>
          </p:cNvSpPr>
          <p:nvPr/>
        </p:nvSpPr>
        <p:spPr>
          <a:xfrm>
            <a:off x="292711" y="4912360"/>
            <a:ext cx="7644180" cy="2590798"/>
          </a:xfrm>
          <a:prstGeom prst="rect">
            <a:avLst/>
          </a:prstGeom>
          <a:solidFill>
            <a:srgbClr val="000000">
              <a:alpha val="25098"/>
            </a:srgbClr>
          </a:solidFill>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200" dirty="0">
                <a:solidFill>
                  <a:schemeClr val="bg1"/>
                </a:solidFill>
                <a:latin typeface="Futura Lt BT" panose="020B0402020204020303" pitchFamily="34" charset="0"/>
              </a:rPr>
              <a:t>Take a Tour of this One Level Home w/frog centrally located near Point Hope Commons Shopping Center, and just minutes to Daniel Island and Mt. Pleasant!! This property has deep water access to the wider part of the Wando River reaching the Harbor in just minutes!!! Owners can Dock and Store their boat on the 24ft Deeded </a:t>
            </a:r>
            <a:r>
              <a:rPr lang="en-US" sz="1200" dirty="0" err="1">
                <a:solidFill>
                  <a:schemeClr val="bg1"/>
                </a:solidFill>
                <a:latin typeface="Futura Lt BT" panose="020B0402020204020303" pitchFamily="34" charset="0"/>
              </a:rPr>
              <a:t>Boatslip</a:t>
            </a:r>
            <a:r>
              <a:rPr lang="en-US" sz="1200" dirty="0">
                <a:solidFill>
                  <a:schemeClr val="bg1"/>
                </a:solidFill>
                <a:latin typeface="Futura Lt BT" panose="020B0402020204020303" pitchFamily="34" charset="0"/>
              </a:rPr>
              <a:t>!! Feel the coastal vibe of this well planned, move-in ready home!! This home features a chef's gourmet kitchen with a huge 7ft x 4ft island, tall custom cabinetry, granite counters, ss appliances, and shiplap accents throughout the home. A cozy family room right off the kitchen and dining room features </a:t>
            </a:r>
            <a:r>
              <a:rPr lang="en-US" sz="1200" dirty="0" err="1">
                <a:solidFill>
                  <a:schemeClr val="bg1"/>
                </a:solidFill>
                <a:latin typeface="Futura Lt BT" panose="020B0402020204020303" pitchFamily="34" charset="0"/>
              </a:rPr>
              <a:t>shiplapped</a:t>
            </a:r>
            <a:r>
              <a:rPr lang="en-US" sz="1200" dirty="0">
                <a:solidFill>
                  <a:schemeClr val="bg1"/>
                </a:solidFill>
                <a:latin typeface="Futura Lt BT" panose="020B0402020204020303" pitchFamily="34" charset="0"/>
              </a:rPr>
              <a:t> walls, built-ins, and a lovely fireplace. This open floorplan with plenty of coastal charm, ample space and natural light is perfect for a growing family who loves boating! Wait until you enter the gigantic Master Suite fit for a king, sure to impress! 2 additional spacious bedrooms on the main level with a large guest bath w/dual vanities nestled close by. Explore the backyard in this tranquil, private escape from reality. Custom built bar and grill with seating, surrounded by nature's beauty,  is found near the water garden! Unique Plants, herbs, vegetables, and fruit trees abound throughout, all just steps away from your back door! Come by and tour this home this weekend!! Call Megan with any questions or for info.</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334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Futura Bk BT</vt:lpstr>
      <vt:lpstr>Futura Lt BT</vt:lpstr>
      <vt:lpstr>Futura LtCn BT</vt:lpstr>
      <vt:lpstr>Gadugi</vt:lpstr>
      <vt:lpstr>Office Theme</vt:lpstr>
      <vt:lpstr>Open House Sat. and Sun. 12:00-4:00pm $865,000 ~ Deepwater Access!!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76</cp:revision>
  <dcterms:created xsi:type="dcterms:W3CDTF">2006-08-16T00:00:00Z</dcterms:created>
  <dcterms:modified xsi:type="dcterms:W3CDTF">2021-08-13T00:15:28Z</dcterms:modified>
</cp:coreProperties>
</file>