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52837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304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410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7849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40663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1969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5490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325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3516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00975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2733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10/23/2017</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99095668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0000"/>
          <a:stretch/>
        </p:blipFill>
        <p:spPr>
          <a:xfrm>
            <a:off x="6349" y="0"/>
            <a:ext cx="9131298" cy="5486400"/>
          </a:xfrm>
          <a:prstGeom prst="rect">
            <a:avLst/>
          </a:prstGeom>
        </p:spPr>
      </p:pic>
      <p:sp>
        <p:nvSpPr>
          <p:cNvPr id="4" name="Rectangle 3"/>
          <p:cNvSpPr/>
          <p:nvPr/>
        </p:nvSpPr>
        <p:spPr>
          <a:xfrm>
            <a:off x="0" y="3886200"/>
            <a:ext cx="9144000" cy="3020824"/>
          </a:xfrm>
          <a:prstGeom prst="rect">
            <a:avLst/>
          </a:prstGeom>
          <a:gradFill>
            <a:gsLst>
              <a:gs pos="0">
                <a:schemeClr val="bg1">
                  <a:alpha val="0"/>
                </a:schemeClr>
              </a:gs>
              <a:gs pos="39000">
                <a:schemeClr val="tx1">
                  <a:alpha val="90000"/>
                </a:scheme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629" y="13855"/>
            <a:ext cx="9147629" cy="939574"/>
          </a:xfrm>
        </p:spPr>
        <p:txBody>
          <a:bodyPr>
            <a:normAutofit fontScale="90000"/>
          </a:bodyPr>
          <a:lstStyle/>
          <a:p>
            <a:pPr algn="r"/>
            <a:r>
              <a:rPr lang="en-US" sz="3200" i="1" dirty="0">
                <a:ln>
                  <a:solidFill>
                    <a:schemeClr val="tx1">
                      <a:lumMod val="95000"/>
                      <a:lumOff val="5000"/>
                    </a:schemeClr>
                  </a:solidFill>
                </a:ln>
                <a:solidFill>
                  <a:schemeClr val="tx1">
                    <a:lumMod val="85000"/>
                    <a:lumOff val="1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Immaculate &amp;</a:t>
            </a:r>
            <a:br>
              <a:rPr lang="en-US" sz="3200" i="1" dirty="0">
                <a:ln>
                  <a:solidFill>
                    <a:schemeClr val="tx1">
                      <a:lumMod val="95000"/>
                      <a:lumOff val="5000"/>
                    </a:schemeClr>
                  </a:solidFill>
                </a:ln>
                <a:solidFill>
                  <a:schemeClr val="tx1">
                    <a:lumMod val="85000"/>
                    <a:lumOff val="1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3200" i="1" dirty="0">
                <a:ln>
                  <a:solidFill>
                    <a:schemeClr val="tx1">
                      <a:lumMod val="95000"/>
                      <a:lumOff val="5000"/>
                    </a:schemeClr>
                  </a:solidFill>
                </a:ln>
                <a:solidFill>
                  <a:schemeClr val="tx1">
                    <a:lumMod val="85000"/>
                    <a:lumOff val="15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Move-in Ready!</a:t>
            </a:r>
          </a:p>
        </p:txBody>
      </p:sp>
      <p:sp>
        <p:nvSpPr>
          <p:cNvPr id="3" name="Subtitle 2"/>
          <p:cNvSpPr>
            <a:spLocks noGrp="1"/>
          </p:cNvSpPr>
          <p:nvPr>
            <p:ph type="subTitle" idx="1"/>
          </p:nvPr>
        </p:nvSpPr>
        <p:spPr>
          <a:xfrm>
            <a:off x="-3629" y="4665836"/>
            <a:ext cx="9144000" cy="1440969"/>
          </a:xfrm>
        </p:spPr>
        <p:txBody>
          <a:bodyPr>
            <a:noAutofit/>
          </a:bodyPr>
          <a:lstStyle/>
          <a:p>
            <a:r>
              <a:rPr lang="en-US" sz="950" dirty="0">
                <a:solidFill>
                  <a:schemeClr val="bg1"/>
                </a:solidFill>
                <a:latin typeface="Open Sans" panose="020B0606030504020204" pitchFamily="34" charset="0"/>
                <a:ea typeface="Open Sans" panose="020B0606030504020204" pitchFamily="34" charset="0"/>
                <a:cs typeface="Open Sans" panose="020B0606030504020204" pitchFamily="34" charset="0"/>
              </a:rPr>
              <a:t>This spacious townhome style condo boasts 3 large bedrooms and 3.5 baths with dual masters (one upstairs and one downstairs) and is located in the highly sought after Island Club Two section of The Peninsula. The interior has been freshly painted and new carpet installed! The downstairs living, dining &amp; kitchen areas have beautiful wood laminate floors. You are greeted with an abundance of natural light with the two-story foyer which has a coat closet &amp; convenient half bath. Large kitchen with plenty of cabinets &amp; counter space. Off the kitchen is the laundry room. The downstairs master has two closets – one is a large walk-in. Upstairs is the other master with two closets, a large bathroom with dual vanities, a garden tub and a separate shower.</a:t>
            </a:r>
          </a:p>
          <a:p>
            <a:r>
              <a:rPr lang="en-US" sz="950" dirty="0">
                <a:solidFill>
                  <a:schemeClr val="bg1"/>
                </a:solidFill>
                <a:latin typeface="Open Sans" panose="020B0606030504020204" pitchFamily="34" charset="0"/>
                <a:ea typeface="Open Sans" panose="020B0606030504020204" pitchFamily="34" charset="0"/>
                <a:cs typeface="Open Sans" panose="020B0606030504020204" pitchFamily="34" charset="0"/>
              </a:rPr>
              <a:t>There is also another large bedroom and a spacious loft area with lots of possibilities (playroom, office, den, workout area, </a:t>
            </a:r>
            <a:r>
              <a:rPr lang="en-US" sz="95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etc</a:t>
            </a:r>
            <a:r>
              <a:rPr lang="en-US" sz="950" dirty="0">
                <a:solidFill>
                  <a:schemeClr val="bg1"/>
                </a:solidFill>
                <a:latin typeface="Open Sans" panose="020B0606030504020204" pitchFamily="34" charset="0"/>
                <a:ea typeface="Open Sans" panose="020B0606030504020204" pitchFamily="34" charset="0"/>
                <a:cs typeface="Open Sans" panose="020B0606030504020204" pitchFamily="34" charset="0"/>
              </a:rPr>
              <a:t>). Out back is a storage room, patio and a large grassy common area that backs up to the woods â€“ a great space for entertaining, relaxing, letting the kids play or walking the dog. There is also pool access and a playground close by. New Philip Simmons schools are just down Clements Ferry Rd. Conveniently located off Clements Ferry Rd close to 526, Hwy 41, Mount Pleasant &amp; Daniel Island. The work has been done....you just need to move in! This one is a must see and won't last long!</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384" y="2253659"/>
            <a:ext cx="1338686" cy="893699"/>
          </a:xfrm>
          <a:prstGeom prst="rect">
            <a:avLst/>
          </a:prstGeom>
          <a:ln>
            <a:solidFill>
              <a:schemeClr val="bg1"/>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384" y="3459748"/>
            <a:ext cx="1338686" cy="893699"/>
          </a:xfrm>
          <a:prstGeom prst="rect">
            <a:avLst/>
          </a:prstGeom>
          <a:ln>
            <a:solidFill>
              <a:schemeClr val="bg1"/>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12656" y="1026234"/>
            <a:ext cx="1338686" cy="893699"/>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12656" y="2242991"/>
            <a:ext cx="1338686" cy="893699"/>
          </a:xfrm>
          <a:prstGeom prst="rect">
            <a:avLst/>
          </a:prstGeom>
          <a:ln>
            <a:solidFill>
              <a:schemeClr val="bg1"/>
            </a:solidFill>
          </a:ln>
          <a:effectLst>
            <a:outerShdw blurRad="63500" sx="102000" sy="102000" algn="ctr" rotWithShape="0">
              <a:prstClr val="black">
                <a:alpha val="40000"/>
              </a:prst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12656" y="3459748"/>
            <a:ext cx="1338686" cy="893699"/>
          </a:xfrm>
          <a:prstGeom prst="rect">
            <a:avLst/>
          </a:prstGeom>
          <a:ln>
            <a:solidFill>
              <a:schemeClr val="bg1"/>
            </a:solidFill>
          </a:ln>
          <a:effectLst>
            <a:outerShdw blurRad="63500" sx="102000" sy="102000" algn="ctr" rotWithShape="0">
              <a:prstClr val="black">
                <a:alpha val="40000"/>
              </a:prst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86800" y="6148646"/>
            <a:ext cx="457199" cy="694839"/>
          </a:xfrm>
          <a:prstGeom prst="rect">
            <a:avLst/>
          </a:prstGeom>
        </p:spPr>
      </p:pic>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920" y="0"/>
            <a:ext cx="2207355" cy="641040"/>
          </a:xfrm>
          <a:prstGeom prst="rect">
            <a:avLst/>
          </a:prstGeom>
        </p:spPr>
      </p:pic>
      <p:pic>
        <p:nvPicPr>
          <p:cNvPr id="14" name="Picture 1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44399" y="6172200"/>
            <a:ext cx="1340721" cy="400110"/>
          </a:xfrm>
          <a:prstGeom prst="rect">
            <a:avLst/>
          </a:prstGeom>
        </p:spPr>
      </p:pic>
      <p:sp>
        <p:nvSpPr>
          <p:cNvPr id="15" name="Rectangle 14"/>
          <p:cNvSpPr/>
          <p:nvPr/>
        </p:nvSpPr>
        <p:spPr>
          <a:xfrm>
            <a:off x="5484014" y="6106806"/>
            <a:ext cx="3202786" cy="800219"/>
          </a:xfrm>
          <a:prstGeom prst="rect">
            <a:avLst/>
          </a:prstGeom>
        </p:spPr>
        <p:txBody>
          <a:bodyPr wrap="square">
            <a:spAutoFit/>
          </a:bodyPr>
          <a:lstStyle/>
          <a:p>
            <a:pPr algn="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Bill Barnhill</a:t>
            </a:r>
          </a:p>
          <a:p>
            <a:pPr algn="r"/>
            <a:r>
              <a:rPr lang="en-US" sz="1400" i="1" dirty="0">
                <a:solidFill>
                  <a:schemeClr val="bg1"/>
                </a:solidFill>
                <a:latin typeface="Open Sans" panose="020B0606030504020204" pitchFamily="34" charset="0"/>
                <a:ea typeface="Open Sans" panose="020B0606030504020204" pitchFamily="34" charset="0"/>
                <a:cs typeface="Open Sans" panose="020B0606030504020204" pitchFamily="34" charset="0"/>
              </a:rPr>
              <a:t>843-364-6903</a:t>
            </a:r>
          </a:p>
          <a:p>
            <a:pPr algn="r"/>
            <a:r>
              <a:rPr lang="en-US" sz="1400" i="1" dirty="0">
                <a:solidFill>
                  <a:schemeClr val="bg1"/>
                </a:solidFill>
                <a:latin typeface="Open Sans" panose="020B0606030504020204" pitchFamily="34" charset="0"/>
                <a:ea typeface="Open Sans" panose="020B0606030504020204" pitchFamily="34" charset="0"/>
                <a:cs typeface="Open Sans" panose="020B0606030504020204" pitchFamily="34" charset="0"/>
              </a:rPr>
              <a:t>bill@billbarnhill.com</a:t>
            </a:r>
            <a:endParaRPr lang="en-US" sz="1400" i="1" dirty="0">
              <a:solidFill>
                <a:schemeClr val="bg1"/>
              </a:solidFill>
            </a:endParaRPr>
          </a:p>
        </p:txBody>
      </p:sp>
      <p:sp>
        <p:nvSpPr>
          <p:cNvPr id="16" name="Rectangle 15"/>
          <p:cNvSpPr/>
          <p:nvPr/>
        </p:nvSpPr>
        <p:spPr>
          <a:xfrm>
            <a:off x="76919" y="6542394"/>
            <a:ext cx="1675681" cy="369332"/>
          </a:xfrm>
          <a:prstGeom prst="rect">
            <a:avLst/>
          </a:prstGeom>
        </p:spPr>
        <p:txBody>
          <a:bodyPr wrap="square">
            <a:spAutoFit/>
          </a:bodyPr>
          <a:lstStyle/>
          <a:p>
            <a:pPr algn="ct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496 </a:t>
            </a:r>
            <a:r>
              <a:rPr lang="en-US" sz="9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Bramson</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 Ct., Suite 200</a:t>
            </a:r>
            <a:b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Mount Pleasant, SC 29464</a:t>
            </a:r>
          </a:p>
        </p:txBody>
      </p:sp>
      <p:pic>
        <p:nvPicPr>
          <p:cNvPr id="6" name="Picture 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386" y="1026234"/>
            <a:ext cx="1342299" cy="896111"/>
          </a:xfrm>
          <a:prstGeom prst="rect">
            <a:avLst/>
          </a:prstGeom>
          <a:ln>
            <a:solidFill>
              <a:schemeClr val="bg1"/>
            </a:solidFill>
          </a:ln>
          <a:effectLst>
            <a:outerShdw blurRad="63500" sx="102000" sy="102000" algn="ctr" rotWithShape="0">
              <a:prstClr val="black">
                <a:alpha val="40000"/>
              </a:prstClr>
            </a:outerShdw>
          </a:effectLst>
        </p:spPr>
      </p:pic>
      <p:sp>
        <p:nvSpPr>
          <p:cNvPr id="17" name="Rectangle 16"/>
          <p:cNvSpPr/>
          <p:nvPr/>
        </p:nvSpPr>
        <p:spPr>
          <a:xfrm>
            <a:off x="1448518" y="4016514"/>
            <a:ext cx="6247681" cy="707886"/>
          </a:xfrm>
          <a:prstGeom prst="rect">
            <a:avLst/>
          </a:prstGeom>
        </p:spPr>
        <p:txBody>
          <a:bodyPr wrap="square">
            <a:spAutoFit/>
          </a:bodyPr>
          <a:lstStyle/>
          <a:p>
            <a:pPr algn="ct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1004 </a:t>
            </a:r>
            <a:r>
              <a:rPr lang="en-US" sz="24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Washitonia</a:t>
            </a: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 Way Unit C</a:t>
            </a:r>
          </a:p>
          <a:p>
            <a:pPr algn="ct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The Peninsula ~ Charleston ~ MLS# 17028538 ~ $205,000</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9" name="Rectangle 18"/>
          <p:cNvSpPr/>
          <p:nvPr/>
        </p:nvSpPr>
        <p:spPr>
          <a:xfrm>
            <a:off x="-2856849" y="3133996"/>
            <a:ext cx="2552050" cy="615553"/>
          </a:xfrm>
          <a:prstGeom prst="rect">
            <a:avLst/>
          </a:prstGeom>
        </p:spPr>
        <p:txBody>
          <a:bodyPr wrap="square">
            <a:spAutoFit/>
          </a:bodyPr>
          <a:lstStyle/>
          <a:p>
            <a:pPr algn="ctr"/>
            <a:r>
              <a:rPr lang="en-US" sz="12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Virtual Tour Available at</a:t>
            </a:r>
          </a:p>
          <a:p>
            <a:pPr algn="ctr"/>
            <a:r>
              <a:rPr lang="en-US" sz="1100" dirty="0">
                <a:solidFill>
                  <a:schemeClr val="bg1"/>
                </a:solidFill>
                <a:effectLst>
                  <a:outerShdw blurRad="38100" dist="38100" dir="2700000" algn="tl">
                    <a:srgbClr val="000000">
                      <a:alpha val="43137"/>
                    </a:srgbClr>
                  </a:outerShdw>
                </a:effectLst>
              </a:rPr>
              <a:t>https://www.youtube.com/watch?v=B-ZMWzHEJu0&amp;feature=youtu.be</a:t>
            </a:r>
          </a:p>
        </p:txBody>
      </p:sp>
    </p:spTree>
    <p:extLst>
      <p:ext uri="{BB962C8B-B14F-4D97-AF65-F5344CB8AC3E}">
        <p14:creationId xmlns:p14="http://schemas.microsoft.com/office/powerpoint/2010/main" val="2204696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TotalTime>
  <Words>308</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Open Sans</vt:lpstr>
      <vt:lpstr>Office Theme</vt:lpstr>
      <vt:lpstr>Immaculate &amp; Move-in Ready!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Move-In Ready Custom Home In Park West!</dc:title>
  <dc:creator>CVH360</dc:creator>
  <cp:lastModifiedBy>A. Thomas Price</cp:lastModifiedBy>
  <cp:revision>16</cp:revision>
  <dcterms:created xsi:type="dcterms:W3CDTF">2006-08-16T00:00:00Z</dcterms:created>
  <dcterms:modified xsi:type="dcterms:W3CDTF">2017-10-23T16:23:43Z</dcterms:modified>
</cp:coreProperties>
</file>