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604" y="5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18" Type="http://schemas.openxmlformats.org/officeDocument/2006/relationships/image" Target="../media/image1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6.jpeg"/><Relationship Id="rId2" Type="http://schemas.openxmlformats.org/officeDocument/2006/relationships/image" Target="../media/image1.pn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eg"/><Relationship Id="rId5" Type="http://schemas.openxmlformats.org/officeDocument/2006/relationships/image" Target="../media/image4.gif"/><Relationship Id="rId15" Type="http://schemas.openxmlformats.org/officeDocument/2006/relationships/image" Target="../media/image14.jp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Relationship Id="rId14" Type="http://schemas.openxmlformats.org/officeDocument/2006/relationships/image" Target="../media/image1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91" y="0"/>
            <a:ext cx="7772400" cy="22098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897"/>
            <a:ext cx="7774782" cy="1288377"/>
          </a:xfrm>
          <a:effectLst>
            <a:innerShdw blurRad="63500" dist="50800">
              <a:prstClr val="black">
                <a:alpha val="75000"/>
              </a:prstClr>
            </a:innerShdw>
          </a:effectLst>
        </p:spPr>
        <p:txBody>
          <a:bodyPr anchor="t">
            <a:noAutofit/>
          </a:bodyPr>
          <a:lstStyle/>
          <a:p>
            <a:pPr algn="l"/>
            <a:r>
              <a:rPr lang="en-US" sz="3200" b="1" dirty="0">
                <a:solidFill>
                  <a:srgbClr val="C00000"/>
                </a:solidFill>
                <a:effectLst>
                  <a:innerShdw blurRad="63500" dist="50800" dir="16200000">
                    <a:prstClr val="black">
                      <a:alpha val="75000"/>
                    </a:prstClr>
                  </a:innerShdw>
                </a:effectLst>
                <a:latin typeface="Freestyle Script" panose="030804020302050B0404" pitchFamily="66" charset="0"/>
              </a:rPr>
              <a:t>River Reach New Construction</a:t>
            </a:r>
            <a:br>
              <a:rPr lang="en-US" sz="2800" b="1" dirty="0">
                <a:solidFill>
                  <a:srgbClr val="C00000"/>
                </a:solidFill>
                <a:effectLst>
                  <a:innerShdw blurRad="63500" dist="50800" dir="16200000">
                    <a:prstClr val="black">
                      <a:alpha val="75000"/>
                    </a:prstClr>
                  </a:innerShdw>
                </a:effectLst>
                <a:latin typeface="Freestyle Script" panose="030804020302050B0404" pitchFamily="66" charset="0"/>
              </a:rPr>
            </a:br>
            <a:r>
              <a:rPr lang="en-US" sz="2400" b="1" dirty="0">
                <a:solidFill>
                  <a:srgbClr val="C00000"/>
                </a:solidFill>
                <a:effectLst>
                  <a:innerShdw blurRad="63500" dist="50800" dir="16200000">
                    <a:prstClr val="black">
                      <a:alpha val="75000"/>
                    </a:prstClr>
                  </a:innerShdw>
                </a:effectLst>
                <a:latin typeface="Freestyle Script" panose="030804020302050B0404" pitchFamily="66" charset="0"/>
              </a:rPr>
              <a:t>5 bedrooms, 3 1/2 baths, $150 per </a:t>
            </a:r>
            <a:r>
              <a:rPr lang="en-US" sz="2400" b="1" dirty="0" err="1">
                <a:solidFill>
                  <a:srgbClr val="C00000"/>
                </a:solidFill>
                <a:effectLst>
                  <a:innerShdw blurRad="63500" dist="50800" dir="16200000">
                    <a:prstClr val="black">
                      <a:alpha val="75000"/>
                    </a:prstClr>
                  </a:innerShdw>
                </a:effectLst>
                <a:latin typeface="Freestyle Script" panose="030804020302050B0404" pitchFamily="66" charset="0"/>
              </a:rPr>
              <a:t>sq</a:t>
            </a:r>
            <a:r>
              <a:rPr lang="en-US" sz="2400" b="1" dirty="0">
                <a:solidFill>
                  <a:srgbClr val="C00000"/>
                </a:solidFill>
                <a:effectLst>
                  <a:innerShdw blurRad="63500" dist="50800" dir="16200000">
                    <a:prstClr val="black">
                      <a:alpha val="75000"/>
                    </a:prstClr>
                  </a:innerShdw>
                </a:effectLst>
                <a:latin typeface="Freestyle Script" panose="030804020302050B0404" pitchFamily="66" charset="0"/>
              </a:rPr>
              <a:t> ft.</a:t>
            </a:r>
            <a:endParaRPr lang="en-US" sz="3600" b="1" dirty="0">
              <a:solidFill>
                <a:srgbClr val="C00000"/>
              </a:solidFill>
              <a:effectLst>
                <a:innerShdw blurRad="63500" dist="50800" dir="16200000">
                  <a:prstClr val="black">
                    <a:alpha val="75000"/>
                  </a:prstClr>
                </a:innerShdw>
              </a:effectLst>
              <a:latin typeface="eurofurence" panose="020F040202020308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81434" y="0"/>
            <a:ext cx="3886199" cy="830997"/>
          </a:xfrm>
          <a:prstGeom prst="rect">
            <a:avLst/>
          </a:prstGeom>
          <a:effectLst>
            <a:innerShdw blurRad="63500" dist="50800" dir="10800000">
              <a:prstClr val="black">
                <a:alpha val="75000"/>
              </a:prstClr>
            </a:innerShdw>
          </a:effectLst>
        </p:spPr>
        <p:txBody>
          <a:bodyPr wrap="square">
            <a:spAutoFit/>
          </a:bodyPr>
          <a:lstStyle/>
          <a:p>
            <a:pPr algn="r"/>
            <a:r>
              <a:rPr lang="en-US" dirty="0">
                <a:solidFill>
                  <a:schemeClr val="bg2">
                    <a:lumMod val="10000"/>
                  </a:schemeClr>
                </a:solidFill>
                <a:effectLst>
                  <a:innerShdw blurRad="63500" dist="50800" dir="13500000">
                    <a:schemeClr val="bg2">
                      <a:lumMod val="50000"/>
                      <a:alpha val="50000"/>
                    </a:schemeClr>
                  </a:innerShdw>
                </a:effectLst>
                <a:latin typeface="Lucida Sans" panose="020B0602030504020204" pitchFamily="34" charset="0"/>
              </a:rPr>
              <a:t>1004 Jervey Point Road</a:t>
            </a:r>
            <a:br>
              <a:rPr lang="en-US" dirty="0">
                <a:solidFill>
                  <a:schemeClr val="bg2">
                    <a:lumMod val="10000"/>
                  </a:schemeClr>
                </a:solidFill>
                <a:effectLst>
                  <a:innerShdw blurRad="63500" dist="50800" dir="13500000">
                    <a:schemeClr val="bg2">
                      <a:lumMod val="50000"/>
                      <a:alpha val="50000"/>
                    </a:schemeClr>
                  </a:innerShdw>
                </a:effectLst>
                <a:latin typeface="Lucida Sans" panose="020B0602030504020204" pitchFamily="34" charset="0"/>
              </a:rPr>
            </a:br>
            <a:r>
              <a:rPr lang="en-US" sz="1400" dirty="0">
                <a:solidFill>
                  <a:schemeClr val="bg2">
                    <a:lumMod val="10000"/>
                  </a:schemeClr>
                </a:solidFill>
                <a:effectLst>
                  <a:innerShdw blurRad="63500" dist="50800" dir="13500000">
                    <a:schemeClr val="bg2">
                      <a:lumMod val="50000"/>
                      <a:alpha val="50000"/>
                    </a:schemeClr>
                  </a:innerShdw>
                </a:effectLst>
                <a:latin typeface="Lucida Sans" panose="020B0602030504020204" pitchFamily="34" charset="0"/>
              </a:rPr>
              <a:t>River Reach Pointe ~ Charleston</a:t>
            </a:r>
          </a:p>
          <a:p>
            <a:pPr algn="r"/>
            <a:r>
              <a:rPr lang="en-US" sz="1400" dirty="0">
                <a:solidFill>
                  <a:schemeClr val="bg2">
                    <a:lumMod val="10000"/>
                  </a:schemeClr>
                </a:solidFill>
                <a:effectLst>
                  <a:innerShdw blurRad="63500" dist="50800" dir="13500000">
                    <a:schemeClr val="bg2">
                      <a:lumMod val="50000"/>
                      <a:alpha val="50000"/>
                    </a:schemeClr>
                  </a:innerShdw>
                </a:effectLst>
                <a:latin typeface="Lucida Sans" panose="020B0602030504020204" pitchFamily="34" charset="0"/>
              </a:rPr>
              <a:t>MLS# 18010620 ~ $438,000</a:t>
            </a: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77167" y="9285809"/>
            <a:ext cx="1145648" cy="4669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29000" y="192377"/>
            <a:ext cx="1696815" cy="692795"/>
          </a:xfrm>
          <a:prstGeom prst="rect">
            <a:avLst/>
          </a:prstGeom>
          <a:effectLst/>
        </p:spPr>
      </p:pic>
      <p:pic>
        <p:nvPicPr>
          <p:cNvPr id="30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02140" y="2257133"/>
            <a:ext cx="4565739" cy="3043826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4"/>
          <p:cNvPicPr>
            <a:picLocks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6095" y="2257133"/>
            <a:ext cx="1371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Picture 4"/>
          <p:cNvPicPr>
            <a:picLocks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6095" y="3321846"/>
            <a:ext cx="1371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" name="Picture 4"/>
          <p:cNvPicPr>
            <a:picLocks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6095" y="4386559"/>
            <a:ext cx="1371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" name="Picture 4"/>
          <p:cNvPicPr>
            <a:picLocks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6095" y="8029118"/>
            <a:ext cx="1371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3" name="Group 12"/>
          <p:cNvGrpSpPr/>
          <p:nvPr/>
        </p:nvGrpSpPr>
        <p:grpSpPr>
          <a:xfrm>
            <a:off x="-1189" y="9021365"/>
            <a:ext cx="7772396" cy="998935"/>
            <a:chOff x="-1189" y="8972668"/>
            <a:chExt cx="7772396" cy="998935"/>
          </a:xfrm>
        </p:grpSpPr>
        <p:sp>
          <p:nvSpPr>
            <p:cNvPr id="7" name="Rectangle 6"/>
            <p:cNvSpPr/>
            <p:nvPr/>
          </p:nvSpPr>
          <p:spPr>
            <a:xfrm>
              <a:off x="-1189" y="9602271"/>
              <a:ext cx="7772396" cy="369332"/>
            </a:xfrm>
            <a:prstGeom prst="rect">
              <a:avLst/>
            </a:prstGeom>
          </p:spPr>
          <p:txBody>
            <a:bodyPr wrap="square" anchor="b">
              <a:spAutoFit/>
            </a:bodyPr>
            <a:lstStyle/>
            <a:p>
              <a:pPr algn="ctr"/>
              <a:r>
                <a:rPr lang="en-US" sz="900" dirty="0">
                  <a:latin typeface="Lucida Sans" panose="020B0602030504020204" pitchFamily="34" charset="0"/>
                </a:rPr>
                <a:t>NV Realty Group | 91 Broad St | Suite A | Charleston, SC 29401</a:t>
              </a:r>
            </a:p>
            <a:p>
              <a:pPr algn="ctr"/>
              <a:r>
                <a:rPr lang="en-US" sz="900" dirty="0">
                  <a:latin typeface="Lucida Sans" panose="020B0602030504020204" pitchFamily="34" charset="0"/>
                </a:rPr>
                <a:t>Office (855) 352-9088 | Fax (561) 721-3311</a:t>
              </a: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63473" y="8972668"/>
              <a:ext cx="7643072" cy="63094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it-IT" sz="1400" b="1" dirty="0">
                  <a:latin typeface="Lucida Sans" panose="020B0602030504020204" pitchFamily="34" charset="0"/>
                </a:rPr>
                <a:t>Jim Heslep</a:t>
              </a:r>
              <a:br>
                <a:rPr lang="en-US" sz="1600" dirty="0">
                  <a:latin typeface="Lucida Sans" panose="020B0602030504020204" pitchFamily="34" charset="0"/>
                </a:rPr>
              </a:br>
              <a:r>
                <a:rPr lang="en-US" sz="1050" dirty="0">
                  <a:latin typeface="Lucida Sans" panose="020B0602030504020204" pitchFamily="34" charset="0"/>
                </a:rPr>
                <a:t>(843) 343-7188</a:t>
              </a:r>
            </a:p>
            <a:p>
              <a:pPr algn="ctr"/>
              <a:r>
                <a:rPr lang="en-US" sz="1050" dirty="0">
                  <a:latin typeface="Lucida Sans" panose="020B0602030504020204" pitchFamily="34" charset="0"/>
                </a:rPr>
                <a:t>jim.heslep@goldenbearrealty.com</a:t>
              </a:r>
            </a:p>
          </p:txBody>
        </p:sp>
      </p:grpSp>
      <p:cxnSp>
        <p:nvCxnSpPr>
          <p:cNvPr id="14" name="Straight Connector 13"/>
          <p:cNvCxnSpPr/>
          <p:nvPr/>
        </p:nvCxnSpPr>
        <p:spPr>
          <a:xfrm>
            <a:off x="1332309" y="5463823"/>
            <a:ext cx="5105400" cy="0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-1191" y="5486400"/>
            <a:ext cx="7768823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Lucida Sans" panose="020B0602030504020204" pitchFamily="34" charset="0"/>
              </a:rPr>
              <a:t>High quality new construction in a quiet subdivision with no through traffic. It is located off Rivers Reach Drive, Daniel Island. The development is just a few hundred yards from the Wando River with a locked neighborhood dock. It is within walking distance of new Philip Simmons schools, elementary, middle and high. A new major chain grocery store is coming to the entry to the schools. There are 72 houses in the development with low HOA fees - $600 per year - even with a dock. The neighborhood has property with values from $400K to over $1,000K. The house was built with executive style appointments and is a 3-foot raised slab with brick facing to exclude moisture under and in the house.</a:t>
            </a:r>
          </a:p>
        </p:txBody>
      </p:sp>
      <p:pic>
        <p:nvPicPr>
          <p:cNvPr id="27" name="Picture 4"/>
          <p:cNvPicPr>
            <a:picLocks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42241" y="2257133"/>
            <a:ext cx="1371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Picture 4"/>
          <p:cNvPicPr>
            <a:picLocks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42241" y="3321846"/>
            <a:ext cx="1371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" name="Picture 4"/>
          <p:cNvPicPr>
            <a:picLocks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42241" y="4386559"/>
            <a:ext cx="1371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" name="Picture 4"/>
          <p:cNvPicPr>
            <a:picLocks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42241" y="8029118"/>
            <a:ext cx="1371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2" name="Picture 4"/>
          <p:cNvPicPr>
            <a:picLocks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773205" y="8029118"/>
            <a:ext cx="1371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" name="Picture 4"/>
          <p:cNvPicPr>
            <a:picLocks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35132" y="8029118"/>
            <a:ext cx="1371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" name="Picture 4"/>
          <p:cNvPicPr>
            <a:picLocks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04169" y="8029118"/>
            <a:ext cx="1371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6600" y="9187690"/>
            <a:ext cx="441463" cy="666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14114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306</TotalTime>
  <Words>172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eurofurence</vt:lpstr>
      <vt:lpstr>Freestyle Script</vt:lpstr>
      <vt:lpstr>Lucida Sans</vt:lpstr>
      <vt:lpstr>Office Theme</vt:lpstr>
      <vt:lpstr>River Reach New Construction 5 bedrooms, 3 1/2 baths, $150 per sq ft.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55</cp:revision>
  <dcterms:created xsi:type="dcterms:W3CDTF">2006-08-16T00:00:00Z</dcterms:created>
  <dcterms:modified xsi:type="dcterms:W3CDTF">2018-05-03T17:59:52Z</dcterms:modified>
</cp:coreProperties>
</file>