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8B95"/>
    <a:srgbClr val="D1B32C"/>
    <a:srgbClr val="15294C"/>
    <a:srgbClr val="DF531B"/>
    <a:srgbClr val="3883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234" y="2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1B31330-197B-4966-B63E-91DC1E73CADF}" type="datetimeFigureOut">
              <a:rPr lang="en-US" smtClean="0"/>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4149576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B31330-197B-4966-B63E-91DC1E73CADF}" type="datetimeFigureOut">
              <a:rPr lang="en-US" smtClean="0"/>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4122739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B31330-197B-4966-B63E-91DC1E73CADF}" type="datetimeFigureOut">
              <a:rPr lang="en-US" smtClean="0"/>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1666874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B31330-197B-4966-B63E-91DC1E73CADF}" type="datetimeFigureOut">
              <a:rPr lang="en-US" smtClean="0"/>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379053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B31330-197B-4966-B63E-91DC1E73CADF}" type="datetimeFigureOut">
              <a:rPr lang="en-US" smtClean="0"/>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1505147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1B31330-197B-4966-B63E-91DC1E73CADF}" type="datetimeFigureOut">
              <a:rPr lang="en-US" smtClean="0"/>
              <a:t>6/28/2022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2072216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1B31330-197B-4966-B63E-91DC1E73CADF}" type="datetimeFigureOut">
              <a:rPr lang="en-US" smtClean="0"/>
              <a:t>6/28/2022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337234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1B31330-197B-4966-B63E-91DC1E73CADF}" type="datetimeFigureOut">
              <a:rPr lang="en-US" smtClean="0"/>
              <a:t>6/28/2022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1896787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B31330-197B-4966-B63E-91DC1E73CADF}" type="datetimeFigureOut">
              <a:rPr lang="en-US" smtClean="0"/>
              <a:t>6/28/2022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1463544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1B31330-197B-4966-B63E-91DC1E73CADF}" type="datetimeFigureOut">
              <a:rPr lang="en-US" smtClean="0"/>
              <a:t>6/28/2022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4019896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1B31330-197B-4966-B63E-91DC1E73CADF}" type="datetimeFigureOut">
              <a:rPr lang="en-US" smtClean="0"/>
              <a:t>6/28/2022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4075121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91B31330-197B-4966-B63E-91DC1E73CADF}" type="datetimeFigureOut">
              <a:rPr lang="en-US" smtClean="0"/>
              <a:t>6/28/2022</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CB2479EF-2421-4B87-A841-45346D51E992}" type="slidenum">
              <a:rPr lang="en-US" smtClean="0"/>
              <a:t>‹#›</a:t>
            </a:fld>
            <a:endParaRPr lang="en-US"/>
          </a:p>
        </p:txBody>
      </p:sp>
    </p:spTree>
    <p:extLst>
      <p:ext uri="{BB962C8B-B14F-4D97-AF65-F5344CB8AC3E}">
        <p14:creationId xmlns:p14="http://schemas.microsoft.com/office/powerpoint/2010/main" val="12568403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l="-42000" r="-4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9688" y="28780"/>
            <a:ext cx="7772400" cy="690659"/>
          </a:xfrm>
          <a:effectLst/>
        </p:spPr>
        <p:txBody>
          <a:bodyPr anchor="ctr">
            <a:noAutofit/>
          </a:bodyPr>
          <a:lstStyle/>
          <a:p>
            <a:r>
              <a:rPr lang="en-US" sz="3200" b="1" dirty="0">
                <a:solidFill>
                  <a:schemeClr val="tx2"/>
                </a:solidFill>
                <a:latin typeface="Verdana" panose="020B0604030504040204" pitchFamily="34" charset="0"/>
                <a:ea typeface="Verdana" panose="020B0604030504040204" pitchFamily="34" charset="0"/>
              </a:rPr>
              <a:t>Renovations </a:t>
            </a:r>
            <a:r>
              <a:rPr lang="en-US" sz="3200" b="1" i="1" dirty="0">
                <a:solidFill>
                  <a:schemeClr val="tx2"/>
                </a:solidFill>
                <a:latin typeface="Verdana" panose="020B0604030504040204" pitchFamily="34" charset="0"/>
                <a:ea typeface="Verdana" panose="020B0604030504040204" pitchFamily="34" charset="0"/>
              </a:rPr>
              <a:t>JUST</a:t>
            </a:r>
            <a:r>
              <a:rPr lang="en-US" sz="3200" b="1" dirty="0">
                <a:solidFill>
                  <a:schemeClr val="tx2"/>
                </a:solidFill>
                <a:latin typeface="Verdana" panose="020B0604030504040204" pitchFamily="34" charset="0"/>
                <a:ea typeface="Verdana" panose="020B0604030504040204" pitchFamily="34" charset="0"/>
              </a:rPr>
              <a:t> Completed!!</a:t>
            </a:r>
          </a:p>
        </p:txBody>
      </p:sp>
      <p:sp>
        <p:nvSpPr>
          <p:cNvPr id="3" name="Subtitle 2"/>
          <p:cNvSpPr>
            <a:spLocks noGrp="1"/>
          </p:cNvSpPr>
          <p:nvPr>
            <p:ph type="subTitle" idx="1"/>
          </p:nvPr>
        </p:nvSpPr>
        <p:spPr>
          <a:xfrm>
            <a:off x="2730120" y="5252331"/>
            <a:ext cx="5269793" cy="3534133"/>
          </a:xfrm>
        </p:spPr>
        <p:txBody>
          <a:bodyPr numCol="1" anchor="ctr">
            <a:noAutofit/>
          </a:bodyPr>
          <a:lstStyle/>
          <a:p>
            <a:r>
              <a:rPr lang="en-US" sz="1400" dirty="0">
                <a:solidFill>
                  <a:schemeClr val="tx2"/>
                </a:solidFill>
                <a:latin typeface="Tw Cen MT" panose="020B0602020104020603" pitchFamily="34" charset="0"/>
              </a:rPr>
              <a:t>This FIVE bedroom Beauty is Move in ready! Freshly Painted throughout the interior!! Brand New Carpet! New Stainless Steele Range and Microwave. New Faucet along with White Quartz counters in the updated All White Kitchen. It has a separate Living room with hardwood floors, Separate Dining room plus a nice den with a Gas fireplace. Three of the Bedrooms are VERY LARGE! There is a bedroom and bath on the first floor that could double as a home office. The Master Bedroom has double closets, a double tray ceiling and is quite large! Plenty of room for work from home or a growing family! Loads of built in shelving in the side entry garage! There is a screened porch AND a deck overlooking a privacy fenced backyard. The backyard is private with a wooded area behind the fencing that is adjacent to the Bayview Soccer fields. Note that the roof shingles are 2019, Newer Tankless water heater and there is a termite bond in place. Enjoy a Fantastic LOCATION on James Island with the many Parks, Beaches, Eateries and shops as well as Historic Downtown Charleston within minutes! A Short Walk to the Popular restaurant "Edison" for Dinner or Sunday Brunch! Parks, playgrounds and Beaches very nearby too!!</a:t>
            </a:r>
            <a:endParaRPr lang="en-US" sz="1100" b="1" i="1" dirty="0">
              <a:solidFill>
                <a:schemeClr val="tx2"/>
              </a:solidFill>
              <a:latin typeface="Tw Cen MT" panose="020B0602020104020603" pitchFamily="34" charset="0"/>
            </a:endParaRPr>
          </a:p>
        </p:txBody>
      </p:sp>
      <p:sp>
        <p:nvSpPr>
          <p:cNvPr id="7" name="Rectangle 6"/>
          <p:cNvSpPr/>
          <p:nvPr/>
        </p:nvSpPr>
        <p:spPr>
          <a:xfrm>
            <a:off x="4100005" y="9064627"/>
            <a:ext cx="2848348" cy="738664"/>
          </a:xfrm>
          <a:prstGeom prst="rect">
            <a:avLst/>
          </a:prstGeom>
        </p:spPr>
        <p:txBody>
          <a:bodyPr wrap="square">
            <a:spAutoFit/>
          </a:bodyPr>
          <a:lstStyle/>
          <a:p>
            <a:pPr algn="r"/>
            <a:r>
              <a:rPr lang="en-US" sz="1400" dirty="0">
                <a:solidFill>
                  <a:schemeClr val="tx2"/>
                </a:solidFill>
                <a:latin typeface="Tw Cen MT" panose="020B0602020104020603" pitchFamily="34" charset="0"/>
              </a:rPr>
              <a:t>Trademark Properties, Inc</a:t>
            </a:r>
          </a:p>
          <a:p>
            <a:pPr algn="r"/>
            <a:r>
              <a:rPr lang="en-US" sz="1400" dirty="0">
                <a:solidFill>
                  <a:schemeClr val="tx2"/>
                </a:solidFill>
                <a:latin typeface="Tw Cen MT" panose="020B0602020104020603" pitchFamily="34" charset="0"/>
              </a:rPr>
              <a:t>2070 Sam Rittenberg Blvd #B276</a:t>
            </a:r>
          </a:p>
          <a:p>
            <a:pPr algn="r"/>
            <a:r>
              <a:rPr lang="en-US" sz="1400" dirty="0">
                <a:solidFill>
                  <a:schemeClr val="tx2"/>
                </a:solidFill>
                <a:latin typeface="Tw Cen MT" panose="020B0602020104020603" pitchFamily="34" charset="0"/>
              </a:rPr>
              <a:t>Charleston, SC 29407</a:t>
            </a:r>
          </a:p>
        </p:txBody>
      </p:sp>
      <p:sp>
        <p:nvSpPr>
          <p:cNvPr id="8" name="Rectangle 7"/>
          <p:cNvSpPr/>
          <p:nvPr/>
        </p:nvSpPr>
        <p:spPr>
          <a:xfrm>
            <a:off x="727854" y="9049239"/>
            <a:ext cx="3158791" cy="769441"/>
          </a:xfrm>
          <a:prstGeom prst="rect">
            <a:avLst/>
          </a:prstGeom>
        </p:spPr>
        <p:txBody>
          <a:bodyPr wrap="square">
            <a:spAutoFit/>
          </a:bodyPr>
          <a:lstStyle/>
          <a:p>
            <a:r>
              <a:rPr lang="nb-NO" sz="1600" b="1" dirty="0">
                <a:solidFill>
                  <a:schemeClr val="tx2"/>
                </a:solidFill>
                <a:latin typeface="Tw Cen MT" panose="020B0602020104020603" pitchFamily="34" charset="0"/>
              </a:rPr>
              <a:t>Lori Nolan</a:t>
            </a:r>
          </a:p>
          <a:p>
            <a:r>
              <a:rPr lang="nb-NO" sz="1400" dirty="0">
                <a:solidFill>
                  <a:schemeClr val="tx2"/>
                </a:solidFill>
                <a:latin typeface="Tw Cen MT" panose="020B0602020104020603" pitchFamily="34" charset="0"/>
              </a:rPr>
              <a:t>843-343-5700</a:t>
            </a:r>
          </a:p>
          <a:p>
            <a:r>
              <a:rPr lang="nb-NO" sz="1400" dirty="0">
                <a:solidFill>
                  <a:schemeClr val="tx2"/>
                </a:solidFill>
                <a:latin typeface="Tw Cen MT" panose="020B0602020104020603" pitchFamily="34" charset="0"/>
              </a:rPr>
              <a:t>lorinolantmp@gmail.com</a:t>
            </a:r>
            <a:endParaRPr lang="en-US" sz="1400" dirty="0">
              <a:solidFill>
                <a:schemeClr val="tx2"/>
              </a:solidFill>
              <a:latin typeface="Tw Cen MT" panose="020B0602020104020603" pitchFamily="34" charset="0"/>
            </a:endParaRPr>
          </a:p>
        </p:txBody>
      </p:sp>
      <p:sp>
        <p:nvSpPr>
          <p:cNvPr id="16" name="Rectangle 15"/>
          <p:cNvSpPr/>
          <p:nvPr/>
        </p:nvSpPr>
        <p:spPr>
          <a:xfrm>
            <a:off x="214893" y="4013963"/>
            <a:ext cx="7796805" cy="1138773"/>
          </a:xfrm>
          <a:prstGeom prst="rect">
            <a:avLst/>
          </a:prstGeom>
        </p:spPr>
        <p:txBody>
          <a:bodyPr wrap="square">
            <a:spAutoFit/>
          </a:bodyPr>
          <a:lstStyle/>
          <a:p>
            <a:pPr algn="ctr"/>
            <a:r>
              <a:rPr lang="nb-NO" sz="2800" b="1" dirty="0">
                <a:ln w="3175">
                  <a:noFill/>
                </a:ln>
                <a:solidFill>
                  <a:schemeClr val="tx2"/>
                </a:solidFill>
                <a:latin typeface="Tw Cen MT" panose="020B0602020104020603" pitchFamily="34" charset="0"/>
              </a:rPr>
              <a:t>1004 Five Oaks Court</a:t>
            </a:r>
          </a:p>
          <a:p>
            <a:pPr algn="ctr"/>
            <a:r>
              <a:rPr lang="fr-FR" sz="2000" b="1" dirty="0" err="1">
                <a:ln w="3175">
                  <a:noFill/>
                </a:ln>
                <a:solidFill>
                  <a:schemeClr val="tx2"/>
                </a:solidFill>
                <a:latin typeface="Tw Cen MT" panose="020B0602020104020603" pitchFamily="34" charset="0"/>
              </a:rPr>
              <a:t>Patriots</a:t>
            </a:r>
            <a:r>
              <a:rPr lang="fr-FR" sz="2000" b="1" dirty="0">
                <a:ln w="3175">
                  <a:noFill/>
                </a:ln>
                <a:solidFill>
                  <a:schemeClr val="tx2"/>
                </a:solidFill>
                <a:latin typeface="Tw Cen MT" panose="020B0602020104020603" pitchFamily="34" charset="0"/>
              </a:rPr>
              <a:t> Plantation | Charleston, SC 29412</a:t>
            </a:r>
          </a:p>
          <a:p>
            <a:pPr algn="ctr"/>
            <a:r>
              <a:rPr lang="fr-FR" sz="2000" b="1" dirty="0">
                <a:ln w="3175">
                  <a:noFill/>
                </a:ln>
                <a:solidFill>
                  <a:schemeClr val="tx2"/>
                </a:solidFill>
                <a:latin typeface="Tw Cen MT" panose="020B0602020104020603" pitchFamily="34" charset="0"/>
              </a:rPr>
              <a:t>MLS# 22017034 | $749,000</a:t>
            </a:r>
            <a:endParaRPr lang="en-US" sz="2000" b="1" dirty="0">
              <a:ln w="3175">
                <a:noFill/>
              </a:ln>
              <a:solidFill>
                <a:schemeClr val="tx2"/>
              </a:solidFill>
              <a:latin typeface="Tw Cen MT" panose="020B0602020104020603" pitchFamily="34" charset="0"/>
            </a:endParaRPr>
          </a:p>
        </p:txBody>
      </p:sp>
      <p:pic>
        <p:nvPicPr>
          <p:cNvPr id="17" name="Picture 16"/>
          <p:cNvPicPr>
            <a:picLocks noChangeAspect="1"/>
          </p:cNvPicPr>
          <p:nvPr/>
        </p:nvPicPr>
        <p:blipFill>
          <a:blip r:embed="rId3">
            <a:extLst>
              <a:ext uri="{28A0092B-C50C-407E-A947-70E740481C1C}">
                <a14:useLocalDpi xmlns:a14="http://schemas.microsoft.com/office/drawing/2010/main" val="0"/>
              </a:ext>
            </a:extLst>
          </a:blip>
          <a:srcRect/>
          <a:stretch/>
        </p:blipFill>
        <p:spPr>
          <a:xfrm>
            <a:off x="6963148" y="9039625"/>
            <a:ext cx="1051560" cy="788669"/>
          </a:xfrm>
          <a:prstGeom prst="rect">
            <a:avLst/>
          </a:prstGeom>
        </p:spPr>
      </p:pic>
      <p:pic>
        <p:nvPicPr>
          <p:cNvPr id="18" name="Picture 17"/>
          <p:cNvPicPr>
            <a:picLocks noChangeAspect="1"/>
          </p:cNvPicPr>
          <p:nvPr/>
        </p:nvPicPr>
        <p:blipFill>
          <a:blip r:embed="rId4">
            <a:extLst>
              <a:ext uri="{28A0092B-C50C-407E-A947-70E740481C1C}">
                <a14:useLocalDpi xmlns:a14="http://schemas.microsoft.com/office/drawing/2010/main" val="0"/>
              </a:ext>
            </a:extLst>
          </a:blip>
          <a:srcRect/>
          <a:stretch/>
        </p:blipFill>
        <p:spPr>
          <a:xfrm>
            <a:off x="214893" y="5270672"/>
            <a:ext cx="2520877" cy="1680585"/>
          </a:xfrm>
          <a:prstGeom prst="rect">
            <a:avLst/>
          </a:prstGeom>
          <a:ln>
            <a:noFill/>
          </a:ln>
          <a:effectLst/>
        </p:spPr>
      </p:pic>
      <p:pic>
        <p:nvPicPr>
          <p:cNvPr id="28" name="Picture 27"/>
          <p:cNvPicPr>
            <a:picLocks noChangeAspect="1"/>
          </p:cNvPicPr>
          <p:nvPr/>
        </p:nvPicPr>
        <p:blipFill>
          <a:blip r:embed="rId5">
            <a:extLst>
              <a:ext uri="{28A0092B-C50C-407E-A947-70E740481C1C}">
                <a14:useLocalDpi xmlns:a14="http://schemas.microsoft.com/office/drawing/2010/main" val="0"/>
              </a:ext>
            </a:extLst>
          </a:blip>
          <a:srcRect/>
          <a:stretch/>
        </p:blipFill>
        <p:spPr>
          <a:xfrm>
            <a:off x="214893" y="7088704"/>
            <a:ext cx="2530022" cy="1678248"/>
          </a:xfrm>
          <a:prstGeom prst="rect">
            <a:avLst/>
          </a:prstGeom>
          <a:ln>
            <a:noFill/>
          </a:ln>
          <a:effectLst/>
        </p:spPr>
      </p:pic>
      <p:pic>
        <p:nvPicPr>
          <p:cNvPr id="15" name="Picture 14"/>
          <p:cNvPicPr>
            <a:picLocks noChangeAspect="1"/>
          </p:cNvPicPr>
          <p:nvPr/>
        </p:nvPicPr>
        <p:blipFill>
          <a:blip r:embed="rId6">
            <a:extLst>
              <a:ext uri="{28A0092B-C50C-407E-A947-70E740481C1C}">
                <a14:useLocalDpi xmlns:a14="http://schemas.microsoft.com/office/drawing/2010/main" val="0"/>
              </a:ext>
            </a:extLst>
          </a:blip>
          <a:stretch/>
        </p:blipFill>
        <p:spPr>
          <a:xfrm>
            <a:off x="214893" y="9049238"/>
            <a:ext cx="512961" cy="769442"/>
          </a:xfrm>
          <a:prstGeom prst="rect">
            <a:avLst/>
          </a:prstGeom>
        </p:spPr>
      </p:pic>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rcRect l="512" r="512"/>
          <a:stretch/>
        </p:blipFill>
        <p:spPr>
          <a:xfrm>
            <a:off x="1718925" y="693125"/>
            <a:ext cx="4791750" cy="3221242"/>
          </a:xfrm>
          <a:prstGeom prst="rect">
            <a:avLst/>
          </a:prstGeom>
          <a:ln>
            <a:noFill/>
          </a:ln>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805125" y="1901556"/>
            <a:ext cx="1206574" cy="804383"/>
          </a:xfrm>
          <a:prstGeom prst="rect">
            <a:avLst/>
          </a:prstGeom>
          <a:ln>
            <a:noFill/>
          </a:ln>
          <a:effectLst/>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14893" y="1900496"/>
            <a:ext cx="1215829" cy="806500"/>
          </a:xfrm>
          <a:prstGeom prst="rect">
            <a:avLst/>
          </a:prstGeom>
          <a:ln>
            <a:noFill/>
          </a:ln>
          <a:effectLst/>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14893" y="3107867"/>
            <a:ext cx="1215829" cy="806500"/>
          </a:xfrm>
          <a:prstGeom prst="rect">
            <a:avLst/>
          </a:prstGeom>
          <a:ln>
            <a:noFill/>
          </a:ln>
          <a:effectLst/>
        </p:spPr>
      </p:pic>
      <p:pic>
        <p:nvPicPr>
          <p:cNvPr id="19" name="Picture 18">
            <a:extLst>
              <a:ext uri="{FF2B5EF4-FFF2-40B4-BE49-F238E27FC236}">
                <a16:creationId xmlns:a16="http://schemas.microsoft.com/office/drawing/2014/main" id="{183E7C05-17A2-4345-B250-2652B910F2B9}"/>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17900" y="693125"/>
            <a:ext cx="1206576" cy="804384"/>
          </a:xfrm>
          <a:prstGeom prst="rect">
            <a:avLst/>
          </a:prstGeom>
          <a:ln>
            <a:noFill/>
          </a:ln>
          <a:effectLst/>
        </p:spPr>
      </p:pic>
      <p:pic>
        <p:nvPicPr>
          <p:cNvPr id="20" name="Picture 19">
            <a:extLst>
              <a:ext uri="{FF2B5EF4-FFF2-40B4-BE49-F238E27FC236}">
                <a16:creationId xmlns:a16="http://schemas.microsoft.com/office/drawing/2014/main" id="{B2CCA115-A940-4385-BB0C-C1A12AB6C3D0}"/>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798879" y="693125"/>
            <a:ext cx="1215829" cy="806500"/>
          </a:xfrm>
          <a:prstGeom prst="rect">
            <a:avLst/>
          </a:prstGeom>
          <a:ln>
            <a:noFill/>
          </a:ln>
          <a:effectLst/>
        </p:spPr>
      </p:pic>
      <p:pic>
        <p:nvPicPr>
          <p:cNvPr id="21" name="Picture 20">
            <a:extLst>
              <a:ext uri="{FF2B5EF4-FFF2-40B4-BE49-F238E27FC236}">
                <a16:creationId xmlns:a16="http://schemas.microsoft.com/office/drawing/2014/main" id="{1178A9FE-27F3-4F80-B243-068DD3EEB83A}"/>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798879" y="3107867"/>
            <a:ext cx="1215829" cy="806500"/>
          </a:xfrm>
          <a:prstGeom prst="rect">
            <a:avLst/>
          </a:prstGeom>
          <a:ln>
            <a:noFill/>
          </a:ln>
          <a:effectLst/>
        </p:spPr>
      </p:pic>
      <p:sp>
        <p:nvSpPr>
          <p:cNvPr id="4" name="Rectangle 3">
            <a:extLst>
              <a:ext uri="{FF2B5EF4-FFF2-40B4-BE49-F238E27FC236}">
                <a16:creationId xmlns:a16="http://schemas.microsoft.com/office/drawing/2014/main" id="{73C34C8B-AEF8-4F34-9443-9BD004CB6BE8}"/>
              </a:ext>
            </a:extLst>
          </p:cNvPr>
          <p:cNvSpPr/>
          <p:nvPr/>
        </p:nvSpPr>
        <p:spPr>
          <a:xfrm>
            <a:off x="-2566603" y="3268036"/>
            <a:ext cx="2336616" cy="646331"/>
          </a:xfrm>
          <a:prstGeom prst="rect">
            <a:avLst/>
          </a:prstGeom>
        </p:spPr>
        <p:txBody>
          <a:bodyPr wrap="square">
            <a:spAutoFit/>
          </a:bodyPr>
          <a:lstStyle/>
          <a:p>
            <a:pPr algn="ctr"/>
            <a:r>
              <a:rPr lang="en-US" sz="3600" b="1" dirty="0">
                <a:solidFill>
                  <a:schemeClr val="tx2"/>
                </a:solidFill>
                <a:effectLst>
                  <a:outerShdw blurRad="38100" dist="38100" dir="2700000" algn="tl">
                    <a:srgbClr val="000000">
                      <a:alpha val="43137"/>
                    </a:srgbClr>
                  </a:outerShdw>
                </a:effectLst>
                <a:latin typeface="Freestyle Script" panose="030804020302050B0404" pitchFamily="66" charset="0"/>
              </a:rPr>
              <a:t>Price Reduced</a:t>
            </a:r>
            <a:endParaRPr lang="en-US" sz="3600"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7081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208</TotalTime>
  <Words>278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Freestyle Script</vt:lpstr>
      <vt:lpstr>Tw Cen MT</vt:lpstr>
      <vt:lpstr>Verdana</vt:lpstr>
      <vt:lpstr>Office Theme</vt:lpstr>
      <vt:lpstr>Renovations JUST Completed!!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Looking for a Guest Suite in Mt. Pleasant?</dc:title>
  <dc:creator>A. Thomas Price</dc:creator>
  <cp:lastModifiedBy>A. Thomas Price</cp:lastModifiedBy>
  <cp:revision>34</cp:revision>
  <dcterms:created xsi:type="dcterms:W3CDTF">2016-05-13T14:43:32Z</dcterms:created>
  <dcterms:modified xsi:type="dcterms:W3CDTF">2022-06-28T14:02:42Z</dcterms:modified>
</cp:coreProperties>
</file>