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5252"/>
    <a:srgbClr val="CBD6CC"/>
    <a:srgbClr val="456844"/>
    <a:srgbClr val="487339"/>
    <a:srgbClr val="74828D"/>
    <a:srgbClr val="00AC58"/>
    <a:srgbClr val="8497B0"/>
    <a:srgbClr val="588838"/>
    <a:srgbClr val="8DA8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00" d="100"/>
          <a:sy n="200" d="100"/>
        </p:scale>
        <p:origin x="331" y="1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85B3F2-7F9D-49E6-AC56-04D3B8C00B00}"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66167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5B3F2-7F9D-49E6-AC56-04D3B8C00B00}"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2421340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5B3F2-7F9D-49E6-AC56-04D3B8C00B00}"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532457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5B3F2-7F9D-49E6-AC56-04D3B8C00B00}"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2329237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85B3F2-7F9D-49E6-AC56-04D3B8C00B00}"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327288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85B3F2-7F9D-49E6-AC56-04D3B8C00B00}"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960016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85B3F2-7F9D-49E6-AC56-04D3B8C00B00}" type="datetimeFigureOut">
              <a:rPr lang="en-US" smtClean="0"/>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79682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85B3F2-7F9D-49E6-AC56-04D3B8C00B00}" type="datetimeFigureOut">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441948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85B3F2-7F9D-49E6-AC56-04D3B8C00B00}" type="datetimeFigureOut">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3486933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85B3F2-7F9D-49E6-AC56-04D3B8C00B00}"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3583554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85B3F2-7F9D-49E6-AC56-04D3B8C00B00}"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529821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2B85B3F2-7F9D-49E6-AC56-04D3B8C00B00}" type="datetimeFigureOut">
              <a:rPr lang="en-US" smtClean="0"/>
              <a:t>1/24/2024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D199C0E-218F-464F-920D-C4645A30ECD5}" type="slidenum">
              <a:rPr lang="en-US" smtClean="0"/>
              <a:t>‹#›</a:t>
            </a:fld>
            <a:endParaRPr lang="en-US"/>
          </a:p>
        </p:txBody>
      </p:sp>
    </p:spTree>
    <p:extLst>
      <p:ext uri="{BB962C8B-B14F-4D97-AF65-F5344CB8AC3E}">
        <p14:creationId xmlns:p14="http://schemas.microsoft.com/office/powerpoint/2010/main" val="22074403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outu.be/voaa1_YatJQ" TargetMode="External"/><Relationship Id="rId7"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6" name="Picture 12">
            <a:extLst>
              <a:ext uri="{FF2B5EF4-FFF2-40B4-BE49-F238E27FC236}">
                <a16:creationId xmlns:a16="http://schemas.microsoft.com/office/drawing/2014/main" id="{6A16CFE4-893A-453B-8E60-F9D0D1AF5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17170" y="682330"/>
            <a:ext cx="5860335" cy="3906889"/>
          </a:xfrm>
          <a:prstGeom prst="rect">
            <a:avLst/>
          </a:prstGeom>
          <a:ln w="12700" algn="ctr">
            <a:noFill/>
            <a:miter lim="800000"/>
            <a:headEnd/>
            <a:tailEnd/>
          </a:ln>
          <a:effectLst/>
          <a:extLst>
            <a:ext uri="{909E8E84-426E-40DD-AFC4-6F175D3DCCD1}">
              <a14:hiddenFill xmlns:a14="http://schemas.microsoft.com/office/drawing/2010/main">
                <a:solidFill>
                  <a:srgbClr val="FFFFFF"/>
                </a:solidFill>
              </a14:hiddenFill>
            </a:ext>
          </a:extLst>
        </p:spPr>
      </p:pic>
      <p:sp>
        <p:nvSpPr>
          <p:cNvPr id="5" name="Text Box 4">
            <a:extLst>
              <a:ext uri="{FF2B5EF4-FFF2-40B4-BE49-F238E27FC236}">
                <a16:creationId xmlns:a16="http://schemas.microsoft.com/office/drawing/2014/main" id="{560D189E-709A-453E-A362-3D676D486D34}"/>
              </a:ext>
            </a:extLst>
          </p:cNvPr>
          <p:cNvSpPr txBox="1">
            <a:spLocks noChangeArrowheads="1"/>
          </p:cNvSpPr>
          <p:nvPr/>
        </p:nvSpPr>
        <p:spPr bwMode="auto">
          <a:xfrm>
            <a:off x="0" y="5499547"/>
            <a:ext cx="8229600" cy="3562030"/>
          </a:xfrm>
          <a:prstGeom prst="rect">
            <a:avLst/>
          </a:prstGeom>
          <a:solidFill>
            <a:srgbClr val="CBD6CC"/>
          </a:solidFill>
          <a:ln w="12700">
            <a:noFill/>
          </a:ln>
          <a:effectLst/>
        </p:spPr>
        <p:txBody>
          <a:bodyPr vert="horz" wrap="square" lIns="36576" tIns="36576" rIns="36576" bIns="36576" numCol="1" anchor="ctr" anchorCtr="0" compatLnSpc="1">
            <a:prstTxWarp prst="textNoShape">
              <a:avLst/>
            </a:prstTxWarp>
          </a:bodyPr>
          <a:lstStyle/>
          <a:p>
            <a:pPr algn="ctr" defTabSz="914400" eaLnBrk="0" fontAlgn="base" hangingPunct="0">
              <a:spcBef>
                <a:spcPct val="0"/>
              </a:spcBef>
              <a:spcAft>
                <a:spcPct val="0"/>
              </a:spcAft>
            </a:pPr>
            <a:r>
              <a:rPr lang="en-US" altLang="en-US" sz="1300" b="1" dirty="0">
                <a:solidFill>
                  <a:srgbClr val="525252"/>
                </a:solidFill>
                <a:latin typeface="Futura Md BT" panose="020B0602020204020303" pitchFamily="34" charset="0"/>
              </a:rPr>
              <a:t>Cocktails And Light Refreshments!</a:t>
            </a:r>
          </a:p>
          <a:p>
            <a:pPr algn="ctr" defTabSz="914400" eaLnBrk="0" fontAlgn="base" hangingPunct="0">
              <a:spcBef>
                <a:spcPct val="0"/>
              </a:spcBef>
              <a:spcAft>
                <a:spcPct val="0"/>
              </a:spcAft>
            </a:pPr>
            <a:r>
              <a:rPr lang="en-US" altLang="en-US" sz="1300" b="1" dirty="0">
                <a:solidFill>
                  <a:srgbClr val="525252"/>
                </a:solidFill>
                <a:latin typeface="Futura Md BT" panose="020B0602020204020303" pitchFamily="34" charset="0"/>
              </a:rPr>
              <a:t>Come See The Latest Custom Home By Delpino Custom Homes In The Sought After Kiawah River!</a:t>
            </a:r>
          </a:p>
          <a:p>
            <a:pPr algn="ctr" defTabSz="914400" eaLnBrk="0" fontAlgn="base" hangingPunct="0">
              <a:spcBef>
                <a:spcPct val="0"/>
              </a:spcBef>
              <a:spcAft>
                <a:spcPct val="0"/>
              </a:spcAft>
            </a:pPr>
            <a:endParaRPr lang="en-US" altLang="en-US" sz="1300" dirty="0">
              <a:solidFill>
                <a:srgbClr val="525252"/>
              </a:solidFill>
              <a:latin typeface="Futura Md BT" panose="020B0602020204020303" pitchFamily="34" charset="0"/>
            </a:endParaRPr>
          </a:p>
          <a:p>
            <a:pPr algn="ctr" defTabSz="914400" eaLnBrk="0" fontAlgn="base" hangingPunct="0">
              <a:spcBef>
                <a:spcPct val="0"/>
              </a:spcBef>
              <a:spcAft>
                <a:spcPct val="0"/>
              </a:spcAft>
            </a:pPr>
            <a:r>
              <a:rPr lang="en-US" altLang="en-US" sz="1300" dirty="0">
                <a:solidFill>
                  <a:srgbClr val="525252"/>
                </a:solidFill>
                <a:latin typeface="Malgun Gothic Semilight" panose="020B0502040204020203" pitchFamily="34" charset="-128"/>
              </a:rPr>
              <a:t>This home is situated on a south facing site in the exclusive neighborhood of Bell Cove, which only has 13 residences. Within steps to the riverfront and the Springhouse, Kiawah River's swim and fitness center, this beautiful 3800 sq. ft. home by Delpino Custom Homes features numerous amenities including 2 bedroom suites on the main floor, one of which is the primary bedroom. In addition, there is an office on the main floor, as well as a wine room with a wormy chestnut wine wall. There are 2 bedroom suites on the second floor along with a secondary family space. Located in Kiawah River, Charleston's only true </a:t>
            </a:r>
            <a:r>
              <a:rPr lang="en-US" altLang="en-US" sz="1300" dirty="0" err="1">
                <a:solidFill>
                  <a:srgbClr val="525252"/>
                </a:solidFill>
                <a:latin typeface="Malgun Gothic Semilight" panose="020B0502040204020203" pitchFamily="34" charset="-128"/>
              </a:rPr>
              <a:t>agrihood</a:t>
            </a:r>
            <a:r>
              <a:rPr lang="en-US" altLang="en-US" sz="1300" dirty="0">
                <a:solidFill>
                  <a:srgbClr val="525252"/>
                </a:solidFill>
                <a:latin typeface="Malgun Gothic Semilight" panose="020B0502040204020203" pitchFamily="34" charset="-128"/>
              </a:rPr>
              <a:t>, amid two thousand acres of peaceful marshland, of which nearly half are reserved for preservation, this residential oasis encompasses winding trails, custom and semi-custom homes, and a waterfront boutique hotel by Auberge, set to open this June. Kiawah River is an idyllic waterfront community created with the sole purpose of celebrating coastal living, where the Lowcountry's natural beauty meets resort-style amenities.</a:t>
            </a:r>
          </a:p>
          <a:p>
            <a:pPr algn="ctr" defTabSz="914400" eaLnBrk="0" fontAlgn="base" hangingPunct="0">
              <a:spcBef>
                <a:spcPct val="0"/>
              </a:spcBef>
              <a:spcAft>
                <a:spcPct val="0"/>
              </a:spcAft>
            </a:pPr>
            <a:endParaRPr lang="en-US" altLang="en-US" sz="1300" dirty="0">
              <a:solidFill>
                <a:srgbClr val="525252"/>
              </a:solidFill>
              <a:latin typeface="Malgun Gothic Semilight" panose="020B0502040204020203" pitchFamily="34" charset="-128"/>
            </a:endParaRPr>
          </a:p>
          <a:p>
            <a:pPr algn="ctr" defTabSz="914400" eaLnBrk="0" fontAlgn="base" hangingPunct="0">
              <a:spcBef>
                <a:spcPct val="0"/>
              </a:spcBef>
              <a:spcAft>
                <a:spcPct val="0"/>
              </a:spcAft>
            </a:pPr>
            <a:r>
              <a:rPr lang="en-US" altLang="en-US" sz="1300" b="1" dirty="0">
                <a:solidFill>
                  <a:srgbClr val="525252"/>
                </a:solidFill>
                <a:latin typeface="Malgun Gothic Semilight" panose="020B0502040204020203" pitchFamily="34" charset="-128"/>
                <a:hlinkClick r:id="rId3">
                  <a:extLst>
                    <a:ext uri="{A12FA001-AC4F-418D-AE19-62706E023703}">
                      <ahyp:hlinkClr xmlns:ahyp="http://schemas.microsoft.com/office/drawing/2018/hyperlinkcolor" val="tx"/>
                    </a:ext>
                  </a:extLst>
                </a:hlinkClick>
              </a:rPr>
              <a:t>Video Tour</a:t>
            </a:r>
            <a:endParaRPr lang="en-US" altLang="en-US" sz="1300" b="1" dirty="0">
              <a:solidFill>
                <a:srgbClr val="525252"/>
              </a:solidFill>
              <a:latin typeface="Malgun Gothic Semilight" panose="020B0502040204020203" pitchFamily="34" charset="-128"/>
            </a:endParaRPr>
          </a:p>
        </p:txBody>
      </p:sp>
      <p:sp>
        <p:nvSpPr>
          <p:cNvPr id="6" name="Text Box 5">
            <a:extLst>
              <a:ext uri="{FF2B5EF4-FFF2-40B4-BE49-F238E27FC236}">
                <a16:creationId xmlns:a16="http://schemas.microsoft.com/office/drawing/2014/main" id="{6807BF84-8E9D-406D-AEA5-C7FF2B7C299B}"/>
              </a:ext>
            </a:extLst>
          </p:cNvPr>
          <p:cNvSpPr txBox="1">
            <a:spLocks noChangeArrowheads="1"/>
          </p:cNvSpPr>
          <p:nvPr/>
        </p:nvSpPr>
        <p:spPr bwMode="auto">
          <a:xfrm>
            <a:off x="81776" y="9137850"/>
            <a:ext cx="3863163" cy="871537"/>
          </a:xfrm>
          <a:prstGeom prst="rect">
            <a:avLst/>
          </a:prstGeom>
          <a:noFill/>
          <a:ln w="9525" algn="in">
            <a:noFill/>
            <a:miter lim="800000"/>
            <a:headEnd/>
            <a:tailEnd/>
          </a:ln>
          <a:effectLst/>
        </p:spPr>
        <p:txBody>
          <a:bodyPr vert="horz" wrap="square" lIns="36576" tIns="36576" rIns="36576" bIns="36576" numCol="1" anchor="ctr" anchorCtr="0" compatLnSpc="1">
            <a:prstTxWarp prst="textNoShape">
              <a:avLst/>
            </a:prstTxWarp>
          </a:bodyPr>
          <a:lstStyle/>
          <a:p>
            <a:pPr defTabSz="914400" eaLnBrk="0" fontAlgn="base" hangingPunct="0">
              <a:spcBef>
                <a:spcPct val="0"/>
              </a:spcBef>
              <a:spcAft>
                <a:spcPct val="0"/>
              </a:spcAft>
            </a:pPr>
            <a:r>
              <a:rPr lang="en-US" altLang="en-US" sz="1200" b="1" dirty="0">
                <a:solidFill>
                  <a:srgbClr val="74828D"/>
                </a:solidFill>
                <a:latin typeface="Malgun Gothic Semilight" panose="020B0502040204020203" pitchFamily="34" charset="-128"/>
              </a:rPr>
              <a:t>Nathan Delpino</a:t>
            </a:r>
          </a:p>
          <a:p>
            <a:pPr defTabSz="914400" eaLnBrk="0" fontAlgn="base" hangingPunct="0">
              <a:spcBef>
                <a:spcPct val="0"/>
              </a:spcBef>
              <a:spcAft>
                <a:spcPct val="0"/>
              </a:spcAft>
            </a:pPr>
            <a:r>
              <a:rPr lang="en-US" altLang="en-US" sz="1000" dirty="0">
                <a:solidFill>
                  <a:srgbClr val="74828D"/>
                </a:solidFill>
                <a:latin typeface="Malgun Gothic Semilight" panose="020B0502040204020203" pitchFamily="34" charset="-128"/>
              </a:rPr>
              <a:t>843-200-2721</a:t>
            </a:r>
          </a:p>
          <a:p>
            <a:pPr defTabSz="914400" eaLnBrk="0" fontAlgn="base" hangingPunct="0">
              <a:spcBef>
                <a:spcPct val="0"/>
              </a:spcBef>
              <a:spcAft>
                <a:spcPct val="0"/>
              </a:spcAft>
            </a:pPr>
            <a:r>
              <a:rPr lang="en-US" altLang="en-US" sz="1000" dirty="0" err="1">
                <a:solidFill>
                  <a:srgbClr val="74828D"/>
                </a:solidFill>
                <a:latin typeface="Malgun Gothic Semilight" panose="020B0502040204020203" pitchFamily="34" charset="-128"/>
              </a:rPr>
              <a:t>nathan@delpino.build</a:t>
            </a:r>
            <a:endParaRPr lang="en-US" altLang="en-US" sz="1000" dirty="0">
              <a:solidFill>
                <a:srgbClr val="74828D"/>
              </a:solidFill>
              <a:latin typeface="Malgun Gothic Semilight" panose="020B0502040204020203" pitchFamily="34" charset="-128"/>
            </a:endParaRPr>
          </a:p>
          <a:p>
            <a:pPr defTabSz="914400" eaLnBrk="0" fontAlgn="base" hangingPunct="0">
              <a:spcBef>
                <a:spcPct val="0"/>
              </a:spcBef>
              <a:spcAft>
                <a:spcPct val="0"/>
              </a:spcAft>
            </a:pPr>
            <a:r>
              <a:rPr lang="en-US" altLang="en-US" sz="1000" dirty="0">
                <a:solidFill>
                  <a:srgbClr val="74828D"/>
                </a:solidFill>
                <a:latin typeface="Malgun Gothic Semilight" panose="020B0502040204020203" pitchFamily="34" charset="-128"/>
              </a:rPr>
              <a:t>delpinocustomhomes.com</a:t>
            </a:r>
            <a:endParaRPr lang="en-US" altLang="en-US" sz="2000" dirty="0">
              <a:solidFill>
                <a:srgbClr val="74828D"/>
              </a:solidFill>
              <a:latin typeface="Arial" panose="020B0604020202020204" pitchFamily="34" charset="0"/>
            </a:endParaRPr>
          </a:p>
        </p:txBody>
      </p:sp>
      <p:sp>
        <p:nvSpPr>
          <p:cNvPr id="8" name="Text Box 14">
            <a:extLst>
              <a:ext uri="{FF2B5EF4-FFF2-40B4-BE49-F238E27FC236}">
                <a16:creationId xmlns:a16="http://schemas.microsoft.com/office/drawing/2014/main" id="{A636FAEC-285E-4943-9FA7-AE4B554B31B7}"/>
              </a:ext>
            </a:extLst>
          </p:cNvPr>
          <p:cNvSpPr txBox="1">
            <a:spLocks noChangeArrowheads="1"/>
          </p:cNvSpPr>
          <p:nvPr/>
        </p:nvSpPr>
        <p:spPr bwMode="auto">
          <a:xfrm>
            <a:off x="4284664" y="9137850"/>
            <a:ext cx="3863160" cy="871537"/>
          </a:xfrm>
          <a:prstGeom prst="rect">
            <a:avLst/>
          </a:prstGeom>
          <a:noFill/>
          <a:ln w="9525" algn="in">
            <a:noFill/>
            <a:miter lim="800000"/>
            <a:headEnd/>
            <a:tailEnd/>
          </a:ln>
          <a:effectLst/>
        </p:spPr>
        <p:txBody>
          <a:bodyPr vert="horz" wrap="square" lIns="36576" tIns="36576" rIns="36576" bIns="36576" numCol="1" anchor="ctr" anchorCtr="0" compatLnSpc="1">
            <a:prstTxWarp prst="textNoShape">
              <a:avLst/>
            </a:prstTxWarp>
          </a:bodyPr>
          <a:lstStyle/>
          <a:p>
            <a:pPr algn="r" defTabSz="914400" eaLnBrk="0" fontAlgn="base" hangingPunct="0">
              <a:spcBef>
                <a:spcPct val="0"/>
              </a:spcBef>
              <a:spcAft>
                <a:spcPct val="0"/>
              </a:spcAft>
            </a:pPr>
            <a:r>
              <a:rPr lang="en-US" altLang="en-US" sz="1000" dirty="0">
                <a:solidFill>
                  <a:srgbClr val="74828D"/>
                </a:solidFill>
                <a:latin typeface="Malgun Gothic Semilight" panose="020B0502040204020203" pitchFamily="34" charset="-128"/>
              </a:rPr>
              <a:t>Delpino Custom Homes</a:t>
            </a:r>
          </a:p>
          <a:p>
            <a:pPr algn="r" defTabSz="914400" eaLnBrk="0" fontAlgn="base" hangingPunct="0">
              <a:spcBef>
                <a:spcPct val="0"/>
              </a:spcBef>
              <a:spcAft>
                <a:spcPct val="0"/>
              </a:spcAft>
            </a:pPr>
            <a:r>
              <a:rPr lang="en-US" altLang="en-US" sz="1000" dirty="0">
                <a:solidFill>
                  <a:srgbClr val="74828D"/>
                </a:solidFill>
                <a:latin typeface="Malgun Gothic Semilight" panose="020B0502040204020203" pitchFamily="34" charset="-128"/>
              </a:rPr>
              <a:t>1023 E Montague Ave</a:t>
            </a:r>
          </a:p>
          <a:p>
            <a:pPr algn="r" defTabSz="914400" eaLnBrk="0" fontAlgn="base" hangingPunct="0">
              <a:spcBef>
                <a:spcPct val="0"/>
              </a:spcBef>
              <a:spcAft>
                <a:spcPct val="0"/>
              </a:spcAft>
            </a:pPr>
            <a:r>
              <a:rPr lang="en-US" altLang="en-US" sz="1000" dirty="0">
                <a:solidFill>
                  <a:srgbClr val="74828D"/>
                </a:solidFill>
                <a:latin typeface="Malgun Gothic Semilight" panose="020B0502040204020203" pitchFamily="34" charset="-128"/>
              </a:rPr>
              <a:t>North Charleston, SC 29405</a:t>
            </a:r>
            <a:endParaRPr lang="en-US" altLang="en-US" sz="2000" dirty="0">
              <a:solidFill>
                <a:srgbClr val="74828D"/>
              </a:solidFill>
              <a:latin typeface="Arial" panose="020B0604020202020204" pitchFamily="34" charset="0"/>
            </a:endParaRPr>
          </a:p>
        </p:txBody>
      </p:sp>
      <p:pic>
        <p:nvPicPr>
          <p:cNvPr id="1039" name="Picture 15">
            <a:extLst>
              <a:ext uri="{FF2B5EF4-FFF2-40B4-BE49-F238E27FC236}">
                <a16:creationId xmlns:a16="http://schemas.microsoft.com/office/drawing/2014/main" id="{E4F66C82-89E1-46EE-9301-89EB31BD12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3542019" y="9137056"/>
            <a:ext cx="1145564" cy="873125"/>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6">
            <a:extLst>
              <a:ext uri="{FF2B5EF4-FFF2-40B4-BE49-F238E27FC236}">
                <a16:creationId xmlns:a16="http://schemas.microsoft.com/office/drawing/2014/main" id="{6A9FB588-1183-4257-AB91-F68BD5F1A1F8}"/>
              </a:ext>
            </a:extLst>
          </p:cNvPr>
          <p:cNvSpPr txBox="1">
            <a:spLocks noChangeArrowheads="1"/>
          </p:cNvSpPr>
          <p:nvPr/>
        </p:nvSpPr>
        <p:spPr bwMode="auto">
          <a:xfrm>
            <a:off x="-19049" y="-13335"/>
            <a:ext cx="5504970" cy="711596"/>
          </a:xfrm>
          <a:prstGeom prst="rect">
            <a:avLst/>
          </a:prstGeom>
          <a:solidFill>
            <a:srgbClr val="CBD6CC"/>
          </a:solidFill>
          <a:ln w="12700">
            <a:solidFill>
              <a:schemeClr val="bg1"/>
            </a:solidFill>
          </a:ln>
          <a:effec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US" altLang="en-US" sz="2000" b="1" dirty="0">
                <a:solidFill>
                  <a:srgbClr val="525252"/>
                </a:solidFill>
                <a:latin typeface="Futura Md BT" panose="020B0602020204020303" pitchFamily="34" charset="0"/>
              </a:rPr>
              <a:t>New Construction | Custom Build</a:t>
            </a:r>
          </a:p>
          <a:p>
            <a:pPr algn="ctr" defTabSz="914400" eaLnBrk="0" fontAlgn="base" hangingPunct="0">
              <a:spcBef>
                <a:spcPct val="0"/>
              </a:spcBef>
              <a:spcAft>
                <a:spcPct val="0"/>
              </a:spcAft>
            </a:pPr>
            <a:r>
              <a:rPr lang="en-US" altLang="en-US" sz="1500" dirty="0">
                <a:solidFill>
                  <a:srgbClr val="525252"/>
                </a:solidFill>
                <a:latin typeface="Futura Md BT" panose="020B0602020204020303" pitchFamily="34" charset="0"/>
              </a:rPr>
              <a:t>Open House Sunday, January 28th 1-4pm</a:t>
            </a:r>
          </a:p>
        </p:txBody>
      </p:sp>
      <p:sp>
        <p:nvSpPr>
          <p:cNvPr id="4" name="Text Box 3">
            <a:extLst>
              <a:ext uri="{FF2B5EF4-FFF2-40B4-BE49-F238E27FC236}">
                <a16:creationId xmlns:a16="http://schemas.microsoft.com/office/drawing/2014/main" id="{94D81DE4-9428-4E09-8261-DFE71E19CDF6}"/>
              </a:ext>
            </a:extLst>
          </p:cNvPr>
          <p:cNvSpPr txBox="1">
            <a:spLocks noChangeArrowheads="1"/>
          </p:cNvSpPr>
          <p:nvPr/>
        </p:nvSpPr>
        <p:spPr bwMode="auto">
          <a:xfrm>
            <a:off x="-1" y="4604242"/>
            <a:ext cx="5485921" cy="882158"/>
          </a:xfrm>
          <a:prstGeom prst="rect">
            <a:avLst/>
          </a:prstGeom>
          <a:solidFill>
            <a:srgbClr val="CBD6CC"/>
          </a:solidFill>
          <a:ln w="12700">
            <a:noFill/>
          </a:ln>
          <a:effec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US" altLang="en-US" sz="2000" b="1" dirty="0">
                <a:solidFill>
                  <a:srgbClr val="525252"/>
                </a:solidFill>
                <a:latin typeface="Futura Lt BT" panose="020B0402020204020303" pitchFamily="34" charset="0"/>
              </a:rPr>
              <a:t>1006 Basin Lane</a:t>
            </a:r>
          </a:p>
          <a:p>
            <a:pPr algn="ctr" defTabSz="914400" eaLnBrk="0" fontAlgn="base" hangingPunct="0">
              <a:spcBef>
                <a:spcPct val="0"/>
              </a:spcBef>
              <a:spcAft>
                <a:spcPct val="0"/>
              </a:spcAft>
            </a:pPr>
            <a:r>
              <a:rPr lang="fr-FR" altLang="en-US" sz="1600" i="1" dirty="0" err="1">
                <a:solidFill>
                  <a:srgbClr val="525252"/>
                </a:solidFill>
                <a:latin typeface="Futura Lt BT" panose="020B0402020204020303" pitchFamily="34" charset="0"/>
              </a:rPr>
              <a:t>Kiawah</a:t>
            </a:r>
            <a:r>
              <a:rPr lang="fr-FR" altLang="en-US" sz="1600" i="1" dirty="0">
                <a:solidFill>
                  <a:srgbClr val="525252"/>
                </a:solidFill>
                <a:latin typeface="Futura Lt BT" panose="020B0402020204020303" pitchFamily="34" charset="0"/>
              </a:rPr>
              <a:t> River | Johns Island, SC 29455</a:t>
            </a:r>
          </a:p>
          <a:p>
            <a:pPr algn="ctr" defTabSz="914400" eaLnBrk="0" fontAlgn="base" hangingPunct="0">
              <a:spcBef>
                <a:spcPct val="0"/>
              </a:spcBef>
              <a:spcAft>
                <a:spcPct val="0"/>
              </a:spcAft>
            </a:pPr>
            <a:r>
              <a:rPr lang="fr-FR" altLang="en-US" sz="1600" i="1" dirty="0">
                <a:solidFill>
                  <a:srgbClr val="525252"/>
                </a:solidFill>
                <a:latin typeface="Futura Lt BT" panose="020B0402020204020303" pitchFamily="34" charset="0"/>
              </a:rPr>
              <a:t>MLS# 23021085 | $2,695,000</a:t>
            </a:r>
          </a:p>
        </p:txBody>
      </p:sp>
      <p:pic>
        <p:nvPicPr>
          <p:cNvPr id="15" name="Picture 8">
            <a:extLst>
              <a:ext uri="{FF2B5EF4-FFF2-40B4-BE49-F238E27FC236}">
                <a16:creationId xmlns:a16="http://schemas.microsoft.com/office/drawing/2014/main" id="{87FE56F7-8A20-45D4-9E3E-D70B783466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5489448" y="0"/>
            <a:ext cx="2743200" cy="1814839"/>
          </a:xfrm>
          <a:prstGeom prst="rect">
            <a:avLst/>
          </a:prstGeom>
          <a:ln w="127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2" name="Picture 8">
            <a:extLst>
              <a:ext uri="{FF2B5EF4-FFF2-40B4-BE49-F238E27FC236}">
                <a16:creationId xmlns:a16="http://schemas.microsoft.com/office/drawing/2014/main" id="{4A8FD1BE-B770-0A50-A2DF-1D715BE688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5489448" y="1825310"/>
            <a:ext cx="2743200" cy="1821819"/>
          </a:xfrm>
          <a:prstGeom prst="rect">
            <a:avLst/>
          </a:prstGeom>
          <a:ln w="127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23" name="Picture 8">
            <a:extLst>
              <a:ext uri="{FF2B5EF4-FFF2-40B4-BE49-F238E27FC236}">
                <a16:creationId xmlns:a16="http://schemas.microsoft.com/office/drawing/2014/main" id="{F91F6C34-9B32-47A0-9F44-A184A7F3C0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5489448" y="3657600"/>
            <a:ext cx="2743200" cy="1828800"/>
          </a:xfrm>
          <a:prstGeom prst="rect">
            <a:avLst/>
          </a:prstGeom>
          <a:ln w="127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6016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545</TotalTime>
  <Words>267</Words>
  <Application>Microsoft Office PowerPoint</Application>
  <PresentationFormat>Custom</PresentationFormat>
  <Paragraphs>18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Malgun Gothic Semilight</vt:lpstr>
      <vt:lpstr>Arial</vt:lpstr>
      <vt:lpstr>Calibri</vt:lpstr>
      <vt:lpstr>Calibri Light</vt:lpstr>
      <vt:lpstr>Futura Lt BT</vt:lpstr>
      <vt:lpstr>Futura Md BT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29</cp:revision>
  <dcterms:created xsi:type="dcterms:W3CDTF">2019-03-05T13:24:43Z</dcterms:created>
  <dcterms:modified xsi:type="dcterms:W3CDTF">2024-01-24T20:21:10Z</dcterms:modified>
</cp:coreProperties>
</file>