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8/17/2022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20" b="920"/>
          <a:stretch/>
        </p:blipFill>
        <p:spPr>
          <a:xfrm>
            <a:off x="1487339" y="0"/>
            <a:ext cx="6742262" cy="4412169"/>
          </a:xfrm>
          <a:prstGeom prst="rect">
            <a:avLst/>
          </a:prstGeom>
          <a:ln>
            <a:noFill/>
          </a:ln>
          <a:effectLst>
            <a:softEdge rad="112500"/>
          </a:effectLst>
        </p:spPr>
      </p:pic>
      <p:sp>
        <p:nvSpPr>
          <p:cNvPr id="2" name="Title 1"/>
          <p:cNvSpPr>
            <a:spLocks noGrp="1"/>
          </p:cNvSpPr>
          <p:nvPr>
            <p:ph type="ctrTitle"/>
          </p:nvPr>
        </p:nvSpPr>
        <p:spPr>
          <a:xfrm>
            <a:off x="1490038" y="4344621"/>
            <a:ext cx="6736864" cy="726824"/>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10075 Charleston Highway</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Saint George, SC 29477 | MLS# 22016273 | $235,000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3107400" y="3124200"/>
            <a:ext cx="3502140" cy="1015663"/>
          </a:xfrm>
          <a:prstGeom prst="rect">
            <a:avLst/>
          </a:prstGeom>
          <a:noFill/>
          <a:effectLst/>
        </p:spPr>
        <p:txBody>
          <a:bodyPr wrap="square">
            <a:spAutoFit/>
          </a:bodyPr>
          <a:lstStyle/>
          <a:p>
            <a:pPr algn="ctr"/>
            <a:r>
              <a:rPr lang="en-US" b="1" i="1" dirty="0">
                <a:ln w="3175">
                  <a:noFill/>
                </a:ln>
                <a:solidFill>
                  <a:srgbClr val="FFFF00"/>
                </a:solidFill>
                <a:effectLst>
                  <a:outerShdw blurRad="38100" dist="38100" dir="2700000" algn="tl">
                    <a:srgbClr val="000000">
                      <a:alpha val="43137"/>
                    </a:srgbClr>
                  </a:outerShdw>
                </a:effectLst>
                <a:latin typeface="Trajan Pro" pitchFamily="18" charset="0"/>
              </a:rPr>
              <a:t>Brokers Open House</a:t>
            </a:r>
          </a:p>
          <a:p>
            <a:pPr algn="ctr"/>
            <a:r>
              <a:rPr lang="en-US" b="1" i="1" dirty="0">
                <a:ln w="3175">
                  <a:noFill/>
                </a:ln>
                <a:solidFill>
                  <a:srgbClr val="FFFF00"/>
                </a:solidFill>
                <a:effectLst>
                  <a:outerShdw blurRad="38100" dist="38100" dir="2700000" algn="tl">
                    <a:srgbClr val="000000">
                      <a:alpha val="43137"/>
                    </a:srgbClr>
                  </a:outerShdw>
                </a:effectLst>
                <a:latin typeface="Trajan Pro" pitchFamily="18" charset="0"/>
              </a:rPr>
              <a:t>Friday August 19</a:t>
            </a:r>
            <a:r>
              <a:rPr lang="en-US" b="1" i="1" baseline="30000" dirty="0">
                <a:ln w="3175">
                  <a:noFill/>
                </a:ln>
                <a:solidFill>
                  <a:srgbClr val="FFFF00"/>
                </a:solidFill>
                <a:effectLst>
                  <a:outerShdw blurRad="38100" dist="38100" dir="2700000" algn="tl">
                    <a:srgbClr val="000000">
                      <a:alpha val="43137"/>
                    </a:srgbClr>
                  </a:outerShdw>
                </a:effectLst>
                <a:latin typeface="Trajan Pro" pitchFamily="18" charset="0"/>
              </a:rPr>
              <a:t>th</a:t>
            </a:r>
            <a:r>
              <a:rPr lang="en-US" b="1" i="1" dirty="0">
                <a:ln w="3175">
                  <a:noFill/>
                </a:ln>
                <a:solidFill>
                  <a:srgbClr val="FFFF00"/>
                </a:solidFill>
                <a:effectLst>
                  <a:outerShdw blurRad="38100" dist="38100" dir="2700000" algn="tl">
                    <a:srgbClr val="000000">
                      <a:alpha val="43137"/>
                    </a:srgbClr>
                  </a:outerShdw>
                </a:effectLst>
                <a:latin typeface="Trajan Pro" pitchFamily="18" charset="0"/>
              </a:rPr>
              <a:t> </a:t>
            </a:r>
          </a:p>
          <a:p>
            <a:pPr algn="ctr"/>
            <a:r>
              <a:rPr lang="en-US" b="1" i="1" dirty="0">
                <a:ln w="3175">
                  <a:noFill/>
                </a:ln>
                <a:solidFill>
                  <a:srgbClr val="FFFF00"/>
                </a:solidFill>
                <a:effectLst>
                  <a:outerShdw blurRad="38100" dist="38100" dir="2700000" algn="tl">
                    <a:srgbClr val="000000">
                      <a:alpha val="43137"/>
                    </a:srgbClr>
                  </a:outerShdw>
                </a:effectLst>
                <a:latin typeface="Trajan Pro" pitchFamily="18" charset="0"/>
              </a:rPr>
              <a:t>12-2pm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5460" y="4092014"/>
            <a:ext cx="1217923" cy="811948"/>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8315" y="186270"/>
            <a:ext cx="1212213" cy="808142"/>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460" y="2137234"/>
            <a:ext cx="1217923" cy="811948"/>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460" y="1159844"/>
            <a:ext cx="1217923" cy="811948"/>
          </a:xfrm>
          <a:prstGeom prst="rect">
            <a:avLst/>
          </a:prstGeom>
          <a:ln>
            <a:noFill/>
          </a:ln>
          <a:effectLst/>
        </p:spPr>
      </p:pic>
      <p:sp>
        <p:nvSpPr>
          <p:cNvPr id="5" name="Rectangle 4"/>
          <p:cNvSpPr/>
          <p:nvPr/>
        </p:nvSpPr>
        <p:spPr>
          <a:xfrm>
            <a:off x="1658133" y="152400"/>
            <a:ext cx="6400675" cy="461665"/>
          </a:xfrm>
          <a:prstGeom prst="rect">
            <a:avLst/>
          </a:prstGeom>
        </p:spPr>
        <p:txBody>
          <a:bodyPr wrap="square">
            <a:spAutoFit/>
          </a:bodyPr>
          <a:lstStyle/>
          <a:p>
            <a:pPr algn="ctr"/>
            <a:r>
              <a:rPr lang="fr-FR" sz="2400" b="1" i="1" dirty="0">
                <a:solidFill>
                  <a:schemeClr val="bg1"/>
                </a:solidFill>
                <a:effectLst>
                  <a:outerShdw blurRad="38100" dist="38100" dir="2700000" algn="tl">
                    <a:srgbClr val="000000">
                      <a:alpha val="43137"/>
                    </a:srgbClr>
                  </a:outerShdw>
                </a:effectLst>
                <a:latin typeface="Trajan Pro" panose="02020502050506020301" pitchFamily="18" charset="0"/>
              </a:rPr>
              <a:t>$500 Agent Bonus Plus 3%!</a:t>
            </a:r>
            <a:endParaRPr lang="en-US" sz="2400" b="1" i="1" dirty="0">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5460" y="6046794"/>
            <a:ext cx="1217923" cy="811948"/>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8432" y="7026165"/>
            <a:ext cx="1206243" cy="804162"/>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8479" y="7997730"/>
            <a:ext cx="1206447" cy="804298"/>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8520" y="5071444"/>
            <a:ext cx="1211803" cy="807868"/>
          </a:xfrm>
          <a:prstGeom prst="rect">
            <a:avLst/>
          </a:prstGeom>
          <a:ln>
            <a:noFill/>
          </a:ln>
          <a:effectLst/>
        </p:spPr>
      </p:pic>
      <p:sp>
        <p:nvSpPr>
          <p:cNvPr id="3" name="Subtitle 2"/>
          <p:cNvSpPr>
            <a:spLocks noGrp="1"/>
          </p:cNvSpPr>
          <p:nvPr>
            <p:ph type="subTitle" idx="1"/>
          </p:nvPr>
        </p:nvSpPr>
        <p:spPr>
          <a:xfrm>
            <a:off x="1487339" y="5071444"/>
            <a:ext cx="6742262" cy="3691499"/>
          </a:xfrm>
        </p:spPr>
        <p:txBody>
          <a:bodyPr anchor="ctr">
            <a:noAutofit/>
          </a:bodyPr>
          <a:lstStyle/>
          <a:p>
            <a:r>
              <a:rPr lang="en-US" sz="1400" dirty="0">
                <a:latin typeface="Trebuchet MS" panose="020B0603020202020204" pitchFamily="34" charset="0"/>
              </a:rPr>
              <a:t>Charming brick home with 3 bedrooms,1 full bathroom, 1590 sq ft of living space on 1.19 acres! Enjoy the privacy and possibilities with over an acre of land and no HOA! Approaching the home, you are welcomed with a long driveway leading to the home and a large inviting front porch, perfect for relaxing on some rocking chairs. Enter the home into a formal living area. Natural light fills this room from the large picture window facing the front of the home. Off the </a:t>
            </a:r>
            <a:r>
              <a:rPr lang="en-US" sz="1400" dirty="0" err="1">
                <a:latin typeface="Trebuchet MS" panose="020B0603020202020204" pitchFamily="34" charset="0"/>
              </a:rPr>
              <a:t>Fromal</a:t>
            </a:r>
            <a:r>
              <a:rPr lang="en-US" sz="1400" dirty="0">
                <a:latin typeface="Trebuchet MS" panose="020B0603020202020204" pitchFamily="34" charset="0"/>
              </a:rPr>
              <a:t> living room is a spacious open kitchen. White wood cabinets, a generous amount of counter space, and an adjoining dining area make this kitchen a perfect place to enjoy all your meals. Off the kitchen is a cozy family room. The master bedroom and two more additional bedrooms share the full-sized bathroom. If you like to entertain outdoors, or enjoy some family fun outdoors, this is the home for you! With 1.19 acres of land and mature trees for privacy, this outdoor space is sure to accommodate your family. Located only 10 minutes from Saint George and only 35 minutes from Summerville! Make sure to schedule your appointment as soon as possible so you don't miss out!</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49723" y="3114624"/>
            <a:ext cx="1217922" cy="811948"/>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TotalTime>
  <Words>285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10075 Charleston Highway Saint George, SC 29477 | MLS# 22016273 | $235,000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2022-08-17T10:57:34Z</dcterms:modified>
</cp:coreProperties>
</file>