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54A"/>
    <a:srgbClr val="282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3/30/2017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610" b="24070"/>
          <a:stretch/>
        </p:blipFill>
        <p:spPr bwMode="auto">
          <a:xfrm>
            <a:off x="2748912" y="2743200"/>
            <a:ext cx="5023488" cy="27432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8336"/>
          <a:stretch/>
        </p:blipFill>
        <p:spPr>
          <a:xfrm>
            <a:off x="-1369" y="2743200"/>
            <a:ext cx="3880164" cy="2743200"/>
          </a:xfrm>
          <a:prstGeom prst="rect">
            <a:avLst/>
          </a:prstGeom>
          <a:ln w="28575">
            <a:solidFill>
              <a:schemeClr val="bg1"/>
            </a:solidFill>
          </a:ln>
        </p:spPr>
      </p:pic>
      <p:pic>
        <p:nvPicPr>
          <p:cNvPr id="2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42422" y="1301"/>
            <a:ext cx="3832622" cy="27432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2869" y="9013171"/>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6248" y="5615426"/>
            <a:ext cx="7664971" cy="946523"/>
          </a:xfrm>
        </p:spPr>
        <p:txBody>
          <a:bodyPr anchor="ctr">
            <a:noAutofit/>
          </a:bodyPr>
          <a:lstStyle/>
          <a:p>
            <a:r>
              <a:rPr lang="en-US" sz="2000" b="1" dirty="0">
                <a:solidFill>
                  <a:schemeClr val="tx2"/>
                </a:solidFill>
                <a:effectLst>
                  <a:outerShdw blurRad="50800" dist="38100" dir="5400000" algn="t" rotWithShape="0">
                    <a:prstClr val="black">
                      <a:alpha val="40000"/>
                    </a:prstClr>
                  </a:outerShdw>
                </a:effectLst>
                <a:latin typeface="Georgia" panose="02040502050405020303" pitchFamily="18" charset="0"/>
                <a:cs typeface="Microsoft Sans Serif" panose="020B0604020202020204" pitchFamily="34" charset="0"/>
              </a:rPr>
              <a:t>1009 Old Wharf Road</a:t>
            </a:r>
            <a:br>
              <a:rPr lang="en-US" sz="2000" b="1" dirty="0">
                <a:solidFill>
                  <a:schemeClr val="tx2"/>
                </a:solidFill>
                <a:effectLst>
                  <a:outerShdw blurRad="50800" dist="38100" dir="5400000" algn="t" rotWithShape="0">
                    <a:prstClr val="black">
                      <a:alpha val="40000"/>
                    </a:prstClr>
                  </a:outerShdw>
                </a:effectLst>
                <a:latin typeface="Georgia" panose="02040502050405020303" pitchFamily="18" charset="0"/>
                <a:cs typeface="Microsoft Sans Serif" panose="020B0604020202020204" pitchFamily="34" charset="0"/>
              </a:rPr>
            </a:br>
            <a:r>
              <a:rPr lang="en-US" sz="1600" dirty="0">
                <a:solidFill>
                  <a:schemeClr val="tx2"/>
                </a:solidFill>
                <a:effectLst>
                  <a:outerShdw blurRad="50800" dist="38100" dir="5400000" algn="t" rotWithShape="0">
                    <a:prstClr val="black">
                      <a:alpha val="40000"/>
                    </a:prstClr>
                  </a:outerShdw>
                </a:effectLst>
                <a:latin typeface="Georgia" panose="02040502050405020303" pitchFamily="18" charset="0"/>
                <a:cs typeface="Microsoft Sans Serif" panose="020B0604020202020204" pitchFamily="34" charset="0"/>
              </a:rPr>
              <a:t>Jenkins Point ~ Seabrook Island, SC 29455</a:t>
            </a:r>
            <a:br>
              <a:rPr lang="en-US" sz="1600" dirty="0">
                <a:solidFill>
                  <a:schemeClr val="tx2"/>
                </a:solidFill>
                <a:effectLst>
                  <a:outerShdw blurRad="50800" dist="38100" dir="5400000" algn="t" rotWithShape="0">
                    <a:prstClr val="black">
                      <a:alpha val="40000"/>
                    </a:prstClr>
                  </a:outerShdw>
                </a:effectLst>
                <a:latin typeface="Georgia" panose="02040502050405020303" pitchFamily="18" charset="0"/>
                <a:cs typeface="Microsoft Sans Serif" panose="020B0604020202020204" pitchFamily="34" charset="0"/>
              </a:rPr>
            </a:br>
            <a:r>
              <a:rPr lang="en-US" sz="1600" dirty="0">
                <a:solidFill>
                  <a:schemeClr val="tx2"/>
                </a:solidFill>
                <a:effectLst>
                  <a:outerShdw blurRad="50800" dist="38100" dir="5400000" algn="t" rotWithShape="0">
                    <a:prstClr val="black">
                      <a:alpha val="40000"/>
                    </a:prstClr>
                  </a:outerShdw>
                </a:effectLst>
                <a:latin typeface="Georgia" panose="02040502050405020303" pitchFamily="18" charset="0"/>
                <a:cs typeface="Microsoft Sans Serif" panose="020B0604020202020204" pitchFamily="34" charset="0"/>
              </a:rPr>
              <a:t>MLS# 16007877 </a:t>
            </a:r>
            <a:r>
              <a:rPr lang="en-US" sz="1600">
                <a:solidFill>
                  <a:schemeClr val="tx2"/>
                </a:solidFill>
                <a:effectLst>
                  <a:outerShdw blurRad="50800" dist="38100" dir="5400000" algn="t" rotWithShape="0">
                    <a:prstClr val="black">
                      <a:alpha val="40000"/>
                    </a:prstClr>
                  </a:outerShdw>
                </a:effectLst>
                <a:latin typeface="Georgia" panose="02040502050405020303" pitchFamily="18" charset="0"/>
                <a:cs typeface="Microsoft Sans Serif" panose="020B0604020202020204" pitchFamily="34" charset="0"/>
              </a:rPr>
              <a:t>~ $999,000</a:t>
            </a:r>
            <a:endParaRPr lang="en-US" sz="1200" dirty="0">
              <a:solidFill>
                <a:schemeClr val="tx2"/>
              </a:solidFill>
              <a:effectLst>
                <a:outerShdw blurRad="50800" dist="38100" dir="5400000" algn="t" rotWithShape="0">
                  <a:prstClr val="black">
                    <a:alpha val="40000"/>
                  </a:prstClr>
                </a:outerShdw>
              </a:effectLst>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369" y="6645484"/>
            <a:ext cx="7773769" cy="2194007"/>
          </a:xfrm>
        </p:spPr>
        <p:txBody>
          <a:bodyPr anchor="ctr">
            <a:noAutofit/>
          </a:bodyPr>
          <a:lstStyle/>
          <a:p>
            <a:r>
              <a:rPr lang="en-US" sz="1400" dirty="0">
                <a:solidFill>
                  <a:schemeClr val="tx1"/>
                </a:solidFill>
                <a:latin typeface="Georgia" panose="02040502050405020303" pitchFamily="18" charset="0"/>
                <a:cs typeface="Microsoft Sans Serif" panose="020B0604020202020204" pitchFamily="34" charset="0"/>
              </a:rPr>
              <a:t>This is a Proposed Custom built home on a .51 acre lot in this beautiful secluded area of Seabrook Island. You will work closely with the builder to make this home the Dream Home you always wanted. It can be built within 9 Months (after Building Permit and Architecture review). It will have outstanding upgrades ● Hardwood seaside plank floors throughout ● 10'/9’ ceilings ● White Terra Bianca granite counter-tops ● Soft close cabinets with under-cabinet lighting ● Fireclay farmhouse sink ● Grohe touchless faucet ● Bosch stainless steel appliances ● Freestanding </a:t>
            </a:r>
            <a:r>
              <a:rPr lang="en-US" sz="1400" dirty="0" err="1">
                <a:solidFill>
                  <a:schemeClr val="tx1"/>
                </a:solidFill>
                <a:latin typeface="Georgia" panose="02040502050405020303" pitchFamily="18" charset="0"/>
                <a:cs typeface="Microsoft Sans Serif" panose="020B0604020202020204" pitchFamily="34" charset="0"/>
              </a:rPr>
              <a:t>Drague</a:t>
            </a:r>
            <a:r>
              <a:rPr lang="en-US" sz="1400" dirty="0">
                <a:solidFill>
                  <a:schemeClr val="tx1"/>
                </a:solidFill>
                <a:latin typeface="Georgia" panose="02040502050405020303" pitchFamily="18" charset="0"/>
                <a:cs typeface="Microsoft Sans Serif" panose="020B0604020202020204" pitchFamily="34" charset="0"/>
              </a:rPr>
              <a:t> master tub ● </a:t>
            </a:r>
            <a:r>
              <a:rPr lang="en-US" sz="1400" dirty="0" err="1">
                <a:solidFill>
                  <a:schemeClr val="tx1"/>
                </a:solidFill>
                <a:latin typeface="Georgia" panose="02040502050405020303" pitchFamily="18" charset="0"/>
                <a:cs typeface="Microsoft Sans Serif" panose="020B0604020202020204" pitchFamily="34" charset="0"/>
              </a:rPr>
              <a:t>Undermount</a:t>
            </a:r>
            <a:r>
              <a:rPr lang="en-US" sz="1400" dirty="0">
                <a:solidFill>
                  <a:schemeClr val="tx1"/>
                </a:solidFill>
                <a:latin typeface="Georgia" panose="02040502050405020303" pitchFamily="18" charset="0"/>
                <a:cs typeface="Microsoft Sans Serif" panose="020B0604020202020204" pitchFamily="34" charset="0"/>
              </a:rPr>
              <a:t> sinks ● </a:t>
            </a:r>
            <a:r>
              <a:rPr lang="en-US" sz="1400" dirty="0" err="1">
                <a:solidFill>
                  <a:schemeClr val="tx1"/>
                </a:solidFill>
                <a:latin typeface="Georgia" panose="02040502050405020303" pitchFamily="18" charset="0"/>
                <a:cs typeface="Microsoft Sans Serif" panose="020B0604020202020204" pitchFamily="34" charset="0"/>
              </a:rPr>
              <a:t>Tankless</a:t>
            </a:r>
            <a:r>
              <a:rPr lang="en-US" sz="1400" dirty="0">
                <a:solidFill>
                  <a:schemeClr val="tx1"/>
                </a:solidFill>
                <a:latin typeface="Georgia" panose="02040502050405020303" pitchFamily="18" charset="0"/>
                <a:cs typeface="Microsoft Sans Serif" panose="020B0604020202020204" pitchFamily="34" charset="0"/>
              </a:rPr>
              <a:t> hot water system ● Hurricane rated windows ● Pre-wired sound ● Cement board siding ● Multi-story decks</a:t>
            </a:r>
          </a:p>
        </p:txBody>
      </p:sp>
      <p:sp>
        <p:nvSpPr>
          <p:cNvPr id="6" name="Rectangle 5"/>
          <p:cNvSpPr/>
          <p:nvPr/>
        </p:nvSpPr>
        <p:spPr>
          <a:xfrm>
            <a:off x="2510629" y="8924631"/>
            <a:ext cx="2696209" cy="892552"/>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Gary Buchanan</a:t>
            </a:r>
          </a:p>
          <a:p>
            <a:pPr algn="ctr"/>
            <a:r>
              <a:rPr lang="pt-BR" sz="1200" dirty="0">
                <a:latin typeface="Georgia" panose="02040502050405020303" pitchFamily="18" charset="0"/>
                <a:cs typeface="Microsoft Sans Serif" panose="020B0604020202020204" pitchFamily="34" charset="0"/>
              </a:rPr>
              <a:t>(843) 647-7743</a:t>
            </a:r>
          </a:p>
          <a:p>
            <a:pPr algn="ctr"/>
            <a:r>
              <a:rPr lang="pt-BR" sz="1200" dirty="0">
                <a:latin typeface="Georgia" panose="02040502050405020303" pitchFamily="18" charset="0"/>
                <a:cs typeface="Microsoft Sans Serif" panose="020B0604020202020204" pitchFamily="34" charset="0"/>
              </a:rPr>
              <a:t>gary@garybuchananrealty.com</a:t>
            </a:r>
          </a:p>
          <a:p>
            <a:pPr algn="ctr"/>
            <a:r>
              <a:rPr lang="pt-BR" sz="1200" dirty="0">
                <a:latin typeface="Georgia" panose="02040502050405020303" pitchFamily="18" charset="0"/>
                <a:cs typeface="Microsoft Sans Serif" panose="020B0604020202020204" pitchFamily="34" charset="0"/>
              </a:rPr>
              <a:t>www.garybuchananrealty.com</a:t>
            </a:r>
            <a:endParaRPr lang="en-US" sz="1200" dirty="0">
              <a:latin typeface="Georgia" panose="02040502050405020303" pitchFamily="18" charset="0"/>
              <a:cs typeface="Microsoft Sans Serif" panose="020B0604020202020204" pitchFamily="34" charset="0"/>
            </a:endParaRPr>
          </a:p>
        </p:txBody>
      </p:sp>
      <p:sp>
        <p:nvSpPr>
          <p:cNvPr id="9" name="Rectangle 8"/>
          <p:cNvSpPr/>
          <p:nvPr/>
        </p:nvSpPr>
        <p:spPr>
          <a:xfrm>
            <a:off x="137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Preferred Group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8" name="Rectangle 7"/>
          <p:cNvSpPr/>
          <p:nvPr/>
        </p:nvSpPr>
        <p:spPr>
          <a:xfrm>
            <a:off x="-27466" y="1789093"/>
            <a:ext cx="7772398" cy="954107"/>
          </a:xfrm>
          <a:prstGeom prst="rect">
            <a:avLst/>
          </a:prstGeom>
          <a:noFill/>
        </p:spPr>
        <p:txBody>
          <a:bodyPr wrap="square" anchor="t">
            <a:spAutoFit/>
          </a:bodyPr>
          <a:lstStyle/>
          <a:p>
            <a:pPr algn="ctr"/>
            <a:r>
              <a:rPr lang="en-US" sz="2800" b="1" dirty="0">
                <a:solidFill>
                  <a:schemeClr val="bg1"/>
                </a:solidFill>
                <a:effectLst>
                  <a:outerShdw blurRad="50800" dist="38100" dir="5400000" algn="t" rotWithShape="0">
                    <a:prstClr val="black">
                      <a:alpha val="40000"/>
                    </a:prstClr>
                  </a:outerShdw>
                </a:effectLst>
                <a:latin typeface="Gabriola" panose="04040605051002020D02" pitchFamily="82" charset="0"/>
              </a:rPr>
              <a:t>Imagine to Possibilities!</a:t>
            </a:r>
          </a:p>
          <a:p>
            <a:pPr algn="ctr"/>
            <a:r>
              <a:rPr lang="en-US" sz="2800" b="1" dirty="0">
                <a:solidFill>
                  <a:schemeClr val="bg1"/>
                </a:solidFill>
                <a:effectLst>
                  <a:outerShdw blurRad="50800" dist="38100" dir="5400000" algn="t" rotWithShape="0">
                    <a:prstClr val="black">
                      <a:alpha val="40000"/>
                    </a:prstClr>
                  </a:outerShdw>
                </a:effectLst>
                <a:latin typeface="Gabriola" panose="04040605051002020D02" pitchFamily="82" charset="0"/>
              </a:rPr>
              <a:t>Build Your Dream Home!</a:t>
            </a:r>
          </a:p>
        </p:txBody>
      </p:sp>
      <p:pic>
        <p:nvPicPr>
          <p:cNvPr id="25"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889520" y="9014776"/>
            <a:ext cx="712263" cy="71226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872619" y="1718592"/>
            <a:ext cx="2456434" cy="10758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350802" y="3039164"/>
            <a:ext cx="5023488" cy="27432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02049" y="5764740"/>
            <a:ext cx="1714500" cy="1143000"/>
          </a:xfrm>
          <a:prstGeom prst="rect">
            <a:avLst/>
          </a:prstGeom>
          <a:ln w="3175">
            <a:solidFill>
              <a:schemeClr val="bg1"/>
            </a:solidFill>
          </a:ln>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1282" y="5764740"/>
            <a:ext cx="761205" cy="1143000"/>
          </a:xfrm>
          <a:prstGeom prst="rect">
            <a:avLst/>
          </a:prstGeom>
          <a:ln w="3175">
            <a:solidFill>
              <a:schemeClr val="bg1"/>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76111" y="5764740"/>
            <a:ext cx="761503" cy="1143000"/>
          </a:xfrm>
          <a:prstGeom prst="rect">
            <a:avLst/>
          </a:prstGeom>
          <a:ln w="3175">
            <a:solidFill>
              <a:schemeClr val="bg1"/>
            </a:solidFill>
          </a:ln>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69" y="1301"/>
            <a:ext cx="2057400" cy="2743200"/>
          </a:xfrm>
          <a:prstGeom prst="rect">
            <a:avLst/>
          </a:prstGeom>
          <a:ln w="28575">
            <a:solidFill>
              <a:schemeClr val="bg1"/>
            </a:solidFill>
          </a:ln>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15000" y="1301"/>
            <a:ext cx="2057400" cy="2743200"/>
          </a:xfrm>
          <a:prstGeom prst="rect">
            <a:avLst/>
          </a:prstGeom>
          <a:ln w="28575">
            <a:solidFill>
              <a:schemeClr val="bg1"/>
            </a:solidFill>
          </a:ln>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160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1009 Old Wharf Road Jenkins Point ~ Seabrook Island, SC 29455 MLS# 16007877 ~ $999,000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40</cp:revision>
  <dcterms:created xsi:type="dcterms:W3CDTF">2006-08-16T00:00:00Z</dcterms:created>
  <dcterms:modified xsi:type="dcterms:W3CDTF">2017-03-30T14:24:13Z</dcterms:modified>
</cp:coreProperties>
</file>