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3554A"/>
    <a:srgbClr val="282D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84" y="-143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2/27/2018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2/27/2018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gif"/><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6"/>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1368" y="880088"/>
            <a:ext cx="3886200" cy="2781549"/>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1" name="Picture 10"/>
          <p:cNvPicPr>
            <a:picLocks noChangeAspect="1"/>
          </p:cNvPicPr>
          <p:nvPr/>
        </p:nvPicPr>
        <p:blipFill rotWithShape="1">
          <a:blip r:embed="rId3">
            <a:extLst>
              <a:ext uri="{28A0092B-C50C-407E-A947-70E740481C1C}">
                <a14:useLocalDpi xmlns:a14="http://schemas.microsoft.com/office/drawing/2010/main" val="0"/>
              </a:ext>
            </a:extLst>
          </a:blip>
          <a:srcRect r="8336"/>
          <a:stretch/>
        </p:blipFill>
        <p:spPr>
          <a:xfrm>
            <a:off x="3884832" y="880088"/>
            <a:ext cx="3886200" cy="2747467"/>
          </a:xfrm>
          <a:prstGeom prst="rect">
            <a:avLst/>
          </a:prstGeom>
          <a:ln w="28575">
            <a:solidFill>
              <a:schemeClr val="bg1"/>
            </a:solidFill>
          </a:ln>
        </p:spPr>
      </p:pic>
      <p:pic>
        <p:nvPicPr>
          <p:cNvPr id="1032" name="Picture 8"/>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102869" y="9013171"/>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0" y="5835277"/>
            <a:ext cx="7771031" cy="946523"/>
          </a:xfrm>
        </p:spPr>
        <p:txBody>
          <a:bodyPr anchor="ctr">
            <a:noAutofit/>
          </a:bodyPr>
          <a:lstStyle/>
          <a:p>
            <a:r>
              <a:rPr lang="en-US" sz="2000" b="1" dirty="0">
                <a:solidFill>
                  <a:schemeClr val="tx2"/>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t>1009 Old Wharf Road</a:t>
            </a:r>
            <a:br>
              <a:rPr lang="en-US" sz="2000" b="1" dirty="0">
                <a:solidFill>
                  <a:schemeClr val="tx2"/>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br>
            <a:r>
              <a:rPr lang="en-US" sz="1600" dirty="0">
                <a:solidFill>
                  <a:schemeClr val="tx2"/>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t>Jenkins Point ~ Seabrook Island, SC 29455</a:t>
            </a:r>
            <a:br>
              <a:rPr lang="en-US" sz="1600" dirty="0">
                <a:solidFill>
                  <a:schemeClr val="tx2"/>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br>
            <a:r>
              <a:rPr lang="en-US" sz="1600" dirty="0">
                <a:solidFill>
                  <a:schemeClr val="tx2"/>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t>MLS# 16007877 ~ $1,025,000</a:t>
            </a:r>
            <a:endParaRPr lang="en-US" sz="1200" dirty="0">
              <a:solidFill>
                <a:schemeClr val="tx2"/>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684" y="6631391"/>
            <a:ext cx="7773769" cy="2194007"/>
          </a:xfrm>
        </p:spPr>
        <p:txBody>
          <a:bodyPr anchor="ctr">
            <a:noAutofit/>
          </a:bodyPr>
          <a:lstStyle/>
          <a:p>
            <a:r>
              <a:rPr lang="en-US" sz="1400" dirty="0">
                <a:solidFill>
                  <a:schemeClr val="tx1"/>
                </a:solidFill>
                <a:latin typeface="Georgia" panose="02040502050405020303" pitchFamily="18" charset="0"/>
                <a:cs typeface="Microsoft Sans Serif" panose="020B0604020202020204" pitchFamily="34" charset="0"/>
              </a:rPr>
              <a:t>This is a Proposed Custom built home on a .51 acre lot in this beautiful secluded area of Seabrook Island. You will work closely with the builder to make this home the Dream Home you always wanted. It can be built within 9 Months (after Building Permit and Architecture review). It will have outstanding upgrades ● Hardwood seaside plank floors throughout ● 10'/9’ ceilings ● White Terra Bianca granite counter-tops ● Soft close cabinets with under-cabinet lighting ● Fireclay farmhouse sink ● Grohe touchless faucet ● Bosch stainless steel appliances ● Freestanding </a:t>
            </a:r>
            <a:r>
              <a:rPr lang="en-US" sz="1400" dirty="0" err="1">
                <a:solidFill>
                  <a:schemeClr val="tx1"/>
                </a:solidFill>
                <a:latin typeface="Georgia" panose="02040502050405020303" pitchFamily="18" charset="0"/>
                <a:cs typeface="Microsoft Sans Serif" panose="020B0604020202020204" pitchFamily="34" charset="0"/>
              </a:rPr>
              <a:t>Drague</a:t>
            </a:r>
            <a:r>
              <a:rPr lang="en-US" sz="1400" dirty="0">
                <a:solidFill>
                  <a:schemeClr val="tx1"/>
                </a:solidFill>
                <a:latin typeface="Georgia" panose="02040502050405020303" pitchFamily="18" charset="0"/>
                <a:cs typeface="Microsoft Sans Serif" panose="020B0604020202020204" pitchFamily="34" charset="0"/>
              </a:rPr>
              <a:t> master tub ● </a:t>
            </a:r>
            <a:r>
              <a:rPr lang="en-US" sz="1400" dirty="0" err="1">
                <a:solidFill>
                  <a:schemeClr val="tx1"/>
                </a:solidFill>
                <a:latin typeface="Georgia" panose="02040502050405020303" pitchFamily="18" charset="0"/>
                <a:cs typeface="Microsoft Sans Serif" panose="020B0604020202020204" pitchFamily="34" charset="0"/>
              </a:rPr>
              <a:t>Undermount</a:t>
            </a:r>
            <a:r>
              <a:rPr lang="en-US" sz="1400" dirty="0">
                <a:solidFill>
                  <a:schemeClr val="tx1"/>
                </a:solidFill>
                <a:latin typeface="Georgia" panose="02040502050405020303" pitchFamily="18" charset="0"/>
                <a:cs typeface="Microsoft Sans Serif" panose="020B0604020202020204" pitchFamily="34" charset="0"/>
              </a:rPr>
              <a:t> sinks ● </a:t>
            </a:r>
            <a:r>
              <a:rPr lang="en-US" sz="1400" dirty="0" err="1">
                <a:solidFill>
                  <a:schemeClr val="tx1"/>
                </a:solidFill>
                <a:latin typeface="Georgia" panose="02040502050405020303" pitchFamily="18" charset="0"/>
                <a:cs typeface="Microsoft Sans Serif" panose="020B0604020202020204" pitchFamily="34" charset="0"/>
              </a:rPr>
              <a:t>Tankless</a:t>
            </a:r>
            <a:r>
              <a:rPr lang="en-US" sz="1400" dirty="0">
                <a:solidFill>
                  <a:schemeClr val="tx1"/>
                </a:solidFill>
                <a:latin typeface="Georgia" panose="02040502050405020303" pitchFamily="18" charset="0"/>
                <a:cs typeface="Microsoft Sans Serif" panose="020B0604020202020204" pitchFamily="34" charset="0"/>
              </a:rPr>
              <a:t> hot water system ● Hurricane rated windows ● Pre-wired sound ● Cement board siding ● Multi-story decks</a:t>
            </a:r>
          </a:p>
        </p:txBody>
      </p:sp>
      <p:sp>
        <p:nvSpPr>
          <p:cNvPr id="6" name="Rectangle 5"/>
          <p:cNvSpPr/>
          <p:nvPr/>
        </p:nvSpPr>
        <p:spPr>
          <a:xfrm>
            <a:off x="2538096" y="8924631"/>
            <a:ext cx="2696209" cy="892552"/>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Gary Buchanan</a:t>
            </a:r>
          </a:p>
          <a:p>
            <a:pPr algn="ctr"/>
            <a:r>
              <a:rPr lang="pt-BR" sz="1200" dirty="0">
                <a:latin typeface="Georgia" panose="02040502050405020303" pitchFamily="18" charset="0"/>
                <a:cs typeface="Microsoft Sans Serif" panose="020B0604020202020204" pitchFamily="34" charset="0"/>
              </a:rPr>
              <a:t>(843) 647-7743</a:t>
            </a:r>
          </a:p>
          <a:p>
            <a:pPr algn="ctr"/>
            <a:r>
              <a:rPr lang="pt-BR" sz="1200" dirty="0">
                <a:latin typeface="Georgia" panose="02040502050405020303" pitchFamily="18" charset="0"/>
                <a:cs typeface="Microsoft Sans Serif" panose="020B0604020202020204" pitchFamily="34" charset="0"/>
              </a:rPr>
              <a:t>gary@garybuchananrealty.com</a:t>
            </a:r>
          </a:p>
          <a:p>
            <a:pPr algn="ctr"/>
            <a:r>
              <a:rPr lang="pt-BR" sz="1200" dirty="0">
                <a:latin typeface="Georgia" panose="02040502050405020303" pitchFamily="18" charset="0"/>
                <a:cs typeface="Microsoft Sans Serif" panose="020B0604020202020204" pitchFamily="34" charset="0"/>
              </a:rPr>
              <a:t>www.garybuchananrealty.com</a:t>
            </a:r>
            <a:endParaRPr lang="en-US" sz="1200" dirty="0">
              <a:latin typeface="Georgia" panose="02040502050405020303" pitchFamily="18" charset="0"/>
              <a:cs typeface="Microsoft Sans Serif" panose="020B0604020202020204" pitchFamily="34" charset="0"/>
            </a:endParaRP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Preferred Group | 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pic>
        <p:nvPicPr>
          <p:cNvPr id="25" name="Picture 6"/>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6889520" y="9014776"/>
            <a:ext cx="712263" cy="71226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2"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8381282" y="7411138"/>
            <a:ext cx="4175762" cy="182880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6" name="Picture 2"/>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8762890" y="3548062"/>
            <a:ext cx="3348992" cy="18288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4" name="Picture 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202049" y="5764740"/>
            <a:ext cx="1714500" cy="1143000"/>
          </a:xfrm>
          <a:prstGeom prst="rect">
            <a:avLst/>
          </a:prstGeom>
          <a:ln w="3175">
            <a:solidFill>
              <a:schemeClr val="bg1"/>
            </a:solidFill>
          </a:ln>
        </p:spPr>
      </p:pic>
      <p:pic>
        <p:nvPicPr>
          <p:cNvPr id="5" name="Picture 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368" y="3439066"/>
            <a:ext cx="1619844" cy="2432304"/>
          </a:xfrm>
          <a:prstGeom prst="rect">
            <a:avLst/>
          </a:prstGeom>
          <a:ln w="28575">
            <a:solidFill>
              <a:schemeClr val="bg1"/>
            </a:solidFill>
          </a:ln>
        </p:spPr>
      </p:pic>
      <p:pic>
        <p:nvPicPr>
          <p:cNvPr id="7" name="Picture 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150553" y="3439066"/>
            <a:ext cx="1620479" cy="2432304"/>
          </a:xfrm>
          <a:prstGeom prst="rect">
            <a:avLst/>
          </a:prstGeom>
          <a:ln w="28575">
            <a:solidFill>
              <a:schemeClr val="bg1"/>
            </a:solidFill>
          </a:ln>
        </p:spPr>
      </p:pic>
      <p:pic>
        <p:nvPicPr>
          <p:cNvPr id="13" name="Picture 12"/>
          <p:cNvPicPr>
            <a:picLocks noChangeAspect="1"/>
          </p:cNvPicPr>
          <p:nvPr/>
        </p:nvPicPr>
        <p:blipFill rotWithShape="1">
          <a:blip r:embed="rId11" cstate="print">
            <a:extLst>
              <a:ext uri="{28A0092B-C50C-407E-A947-70E740481C1C}">
                <a14:useLocalDpi xmlns:a14="http://schemas.microsoft.com/office/drawing/2010/main" val="0"/>
              </a:ext>
            </a:extLst>
          </a:blip>
          <a:srcRect t="10401" b="20369"/>
          <a:stretch/>
        </p:blipFill>
        <p:spPr>
          <a:xfrm>
            <a:off x="8405012" y="1603742"/>
            <a:ext cx="1981200" cy="1828800"/>
          </a:xfrm>
          <a:prstGeom prst="rect">
            <a:avLst/>
          </a:prstGeom>
          <a:ln w="28575">
            <a:solidFill>
              <a:schemeClr val="bg1"/>
            </a:solidFill>
          </a:ln>
        </p:spPr>
      </p:pic>
      <p:pic>
        <p:nvPicPr>
          <p:cNvPr id="14" name="Picture 1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2362027" y="2341874"/>
            <a:ext cx="1371600" cy="1828800"/>
          </a:xfrm>
          <a:prstGeom prst="rect">
            <a:avLst/>
          </a:prstGeom>
          <a:ln w="28575">
            <a:solidFill>
              <a:schemeClr val="bg1"/>
            </a:solidFill>
          </a:ln>
        </p:spPr>
      </p:pic>
      <p:sp>
        <p:nvSpPr>
          <p:cNvPr id="10" name="Rectangle 9"/>
          <p:cNvSpPr/>
          <p:nvPr/>
        </p:nvSpPr>
        <p:spPr>
          <a:xfrm>
            <a:off x="10170209" y="4100997"/>
            <a:ext cx="535724" cy="923330"/>
          </a:xfrm>
          <a:prstGeom prst="rect">
            <a:avLst/>
          </a:prstGeom>
          <a:noFill/>
        </p:spPr>
        <p:txBody>
          <a:bodyPr wrap="none" lIns="91440" tIns="45720" rIns="91440" bIns="45720">
            <a:spAutoFit/>
          </a:bodyPr>
          <a:lstStyle/>
          <a:p>
            <a:pPr algn="ctr"/>
            <a:r>
              <a:rPr lang="en-US" sz="5400" b="1" cap="none" spc="0" dirty="0">
                <a:ln w="6600">
                  <a:solidFill>
                    <a:srgbClr val="FF0000"/>
                  </a:solidFill>
                  <a:prstDash val="solid"/>
                </a:ln>
                <a:solidFill>
                  <a:srgbClr val="FFFF00"/>
                </a:solidFill>
                <a:effectLst>
                  <a:outerShdw dist="38100" dir="2700000" algn="tl" rotWithShape="0">
                    <a:schemeClr val="accent2"/>
                  </a:outerShdw>
                </a:effectLst>
              </a:rPr>
              <a:t>6</a:t>
            </a:r>
          </a:p>
        </p:txBody>
      </p:sp>
      <p:sp>
        <p:nvSpPr>
          <p:cNvPr id="20" name="Rectangle 19"/>
          <p:cNvSpPr/>
          <p:nvPr/>
        </p:nvSpPr>
        <p:spPr>
          <a:xfrm>
            <a:off x="12771843" y="2794609"/>
            <a:ext cx="535724" cy="923330"/>
          </a:xfrm>
          <a:prstGeom prst="rect">
            <a:avLst/>
          </a:prstGeom>
          <a:noFill/>
        </p:spPr>
        <p:txBody>
          <a:bodyPr wrap="none" lIns="91440" tIns="45720" rIns="91440" bIns="45720">
            <a:spAutoFit/>
          </a:bodyPr>
          <a:lstStyle/>
          <a:p>
            <a:pPr algn="ctr"/>
            <a:r>
              <a:rPr lang="en-US" sz="5400" b="1" cap="none" spc="0" dirty="0">
                <a:ln w="6600">
                  <a:solidFill>
                    <a:srgbClr val="FF0000"/>
                  </a:solidFill>
                  <a:prstDash val="solid"/>
                </a:ln>
                <a:solidFill>
                  <a:srgbClr val="FFFF00"/>
                </a:solidFill>
                <a:effectLst>
                  <a:outerShdw dist="38100" dir="2700000" algn="tl" rotWithShape="0">
                    <a:schemeClr val="accent2"/>
                  </a:outerShdw>
                </a:effectLst>
              </a:rPr>
              <a:t>7</a:t>
            </a:r>
          </a:p>
        </p:txBody>
      </p:sp>
      <p:sp>
        <p:nvSpPr>
          <p:cNvPr id="21" name="Rectangle 20"/>
          <p:cNvSpPr/>
          <p:nvPr/>
        </p:nvSpPr>
        <p:spPr>
          <a:xfrm>
            <a:off x="13917479" y="680412"/>
            <a:ext cx="535724" cy="923330"/>
          </a:xfrm>
          <a:prstGeom prst="rect">
            <a:avLst/>
          </a:prstGeom>
          <a:noFill/>
        </p:spPr>
        <p:txBody>
          <a:bodyPr wrap="none" lIns="91440" tIns="45720" rIns="91440" bIns="45720">
            <a:spAutoFit/>
          </a:bodyPr>
          <a:lstStyle/>
          <a:p>
            <a:pPr algn="ctr"/>
            <a:r>
              <a:rPr lang="en-US" sz="5400" b="1" cap="none" spc="0" dirty="0">
                <a:ln w="6600">
                  <a:solidFill>
                    <a:srgbClr val="FF0000"/>
                  </a:solidFill>
                  <a:prstDash val="solid"/>
                </a:ln>
                <a:solidFill>
                  <a:srgbClr val="FFFF00"/>
                </a:solidFill>
                <a:effectLst>
                  <a:outerShdw dist="38100" dir="2700000" algn="tl" rotWithShape="0">
                    <a:schemeClr val="accent2"/>
                  </a:outerShdw>
                </a:effectLst>
              </a:rPr>
              <a:t>4</a:t>
            </a:r>
          </a:p>
        </p:txBody>
      </p:sp>
      <p:sp>
        <p:nvSpPr>
          <p:cNvPr id="23" name="Rectangle 22"/>
          <p:cNvSpPr/>
          <p:nvPr/>
        </p:nvSpPr>
        <p:spPr>
          <a:xfrm>
            <a:off x="13646256" y="-126451"/>
            <a:ext cx="535724" cy="923330"/>
          </a:xfrm>
          <a:prstGeom prst="rect">
            <a:avLst/>
          </a:prstGeom>
          <a:noFill/>
        </p:spPr>
        <p:txBody>
          <a:bodyPr wrap="none" lIns="91440" tIns="45720" rIns="91440" bIns="45720">
            <a:spAutoFit/>
          </a:bodyPr>
          <a:lstStyle/>
          <a:p>
            <a:pPr algn="ctr"/>
            <a:r>
              <a:rPr lang="en-US" sz="5400" b="1" cap="none" spc="0" dirty="0">
                <a:ln w="6600">
                  <a:solidFill>
                    <a:srgbClr val="FF0000"/>
                  </a:solidFill>
                  <a:prstDash val="solid"/>
                </a:ln>
                <a:solidFill>
                  <a:srgbClr val="FFFF00"/>
                </a:solidFill>
                <a:effectLst>
                  <a:outerShdw dist="38100" dir="2700000" algn="tl" rotWithShape="0">
                    <a:schemeClr val="accent2"/>
                  </a:outerShdw>
                </a:effectLst>
              </a:rPr>
              <a:t>3</a:t>
            </a:r>
          </a:p>
        </p:txBody>
      </p:sp>
      <p:sp>
        <p:nvSpPr>
          <p:cNvPr id="26" name="Rectangle 25"/>
          <p:cNvSpPr/>
          <p:nvPr/>
        </p:nvSpPr>
        <p:spPr>
          <a:xfrm>
            <a:off x="8495028" y="680412"/>
            <a:ext cx="535724" cy="923330"/>
          </a:xfrm>
          <a:prstGeom prst="rect">
            <a:avLst/>
          </a:prstGeom>
          <a:noFill/>
        </p:spPr>
        <p:txBody>
          <a:bodyPr wrap="none" lIns="91440" tIns="45720" rIns="91440" bIns="45720">
            <a:spAutoFit/>
          </a:bodyPr>
          <a:lstStyle/>
          <a:p>
            <a:pPr algn="ctr"/>
            <a:r>
              <a:rPr lang="en-US" sz="5400" b="1" cap="none" spc="0" dirty="0">
                <a:ln w="6600">
                  <a:solidFill>
                    <a:srgbClr val="FF0000"/>
                  </a:solidFill>
                  <a:prstDash val="solid"/>
                </a:ln>
                <a:solidFill>
                  <a:srgbClr val="FFFF00"/>
                </a:solidFill>
                <a:effectLst>
                  <a:outerShdw dist="38100" dir="2700000" algn="tl" rotWithShape="0">
                    <a:schemeClr val="accent2"/>
                  </a:outerShdw>
                </a:effectLst>
              </a:rPr>
              <a:t>2</a:t>
            </a:r>
          </a:p>
        </p:txBody>
      </p:sp>
      <p:sp>
        <p:nvSpPr>
          <p:cNvPr id="27" name="Rectangle 26"/>
          <p:cNvSpPr/>
          <p:nvPr/>
        </p:nvSpPr>
        <p:spPr>
          <a:xfrm>
            <a:off x="8444530" y="-126451"/>
            <a:ext cx="535724" cy="923330"/>
          </a:xfrm>
          <a:prstGeom prst="rect">
            <a:avLst/>
          </a:prstGeom>
          <a:noFill/>
        </p:spPr>
        <p:txBody>
          <a:bodyPr wrap="none" lIns="91440" tIns="45720" rIns="91440" bIns="45720">
            <a:spAutoFit/>
          </a:bodyPr>
          <a:lstStyle/>
          <a:p>
            <a:pPr algn="ctr"/>
            <a:r>
              <a:rPr lang="en-US" sz="5400" b="1" cap="none" spc="0" dirty="0">
                <a:ln w="6600">
                  <a:solidFill>
                    <a:srgbClr val="FF0000"/>
                  </a:solidFill>
                  <a:prstDash val="solid"/>
                </a:ln>
                <a:solidFill>
                  <a:srgbClr val="FFFF00"/>
                </a:solidFill>
                <a:effectLst>
                  <a:outerShdw dist="38100" dir="2700000" algn="tl" rotWithShape="0">
                    <a:schemeClr val="accent2"/>
                  </a:outerShdw>
                </a:effectLst>
              </a:rPr>
              <a:t>1</a:t>
            </a:r>
          </a:p>
        </p:txBody>
      </p:sp>
      <p:sp>
        <p:nvSpPr>
          <p:cNvPr id="28" name="Rectangle 27"/>
          <p:cNvSpPr/>
          <p:nvPr/>
        </p:nvSpPr>
        <p:spPr>
          <a:xfrm>
            <a:off x="10655332" y="680412"/>
            <a:ext cx="535724" cy="923330"/>
          </a:xfrm>
          <a:prstGeom prst="rect">
            <a:avLst/>
          </a:prstGeom>
          <a:noFill/>
        </p:spPr>
        <p:txBody>
          <a:bodyPr wrap="none" lIns="91440" tIns="45720" rIns="91440" bIns="45720">
            <a:spAutoFit/>
          </a:bodyPr>
          <a:lstStyle/>
          <a:p>
            <a:pPr algn="ctr"/>
            <a:r>
              <a:rPr lang="en-US" sz="5400" b="1" cap="none" spc="0" dirty="0">
                <a:ln w="6600">
                  <a:solidFill>
                    <a:srgbClr val="FF0000"/>
                  </a:solidFill>
                  <a:prstDash val="solid"/>
                </a:ln>
                <a:solidFill>
                  <a:srgbClr val="FFFF00"/>
                </a:solidFill>
                <a:effectLst>
                  <a:outerShdw dist="38100" dir="2700000" algn="tl" rotWithShape="0">
                    <a:schemeClr val="accent2"/>
                  </a:outerShdw>
                </a:effectLst>
              </a:rPr>
              <a:t>5</a:t>
            </a:r>
          </a:p>
        </p:txBody>
      </p:sp>
      <p:sp>
        <p:nvSpPr>
          <p:cNvPr id="8" name="Rectangle 7"/>
          <p:cNvSpPr/>
          <p:nvPr/>
        </p:nvSpPr>
        <p:spPr>
          <a:xfrm>
            <a:off x="1" y="-76200"/>
            <a:ext cx="7772398" cy="954107"/>
          </a:xfrm>
          <a:prstGeom prst="rect">
            <a:avLst/>
          </a:prstGeom>
          <a:noFill/>
        </p:spPr>
        <p:txBody>
          <a:bodyPr wrap="square" anchor="t">
            <a:spAutoFit/>
          </a:bodyPr>
          <a:lstStyle/>
          <a:p>
            <a:pPr algn="ctr"/>
            <a:r>
              <a:rPr lang="en-US" sz="2800" b="1" dirty="0">
                <a:solidFill>
                  <a:schemeClr val="tx2"/>
                </a:solidFill>
                <a:effectLst>
                  <a:outerShdw blurRad="50800" dist="38100" dir="5400000" algn="t" rotWithShape="0">
                    <a:prstClr val="black">
                      <a:alpha val="40000"/>
                    </a:prstClr>
                  </a:outerShdw>
                </a:effectLst>
                <a:latin typeface="Gabriola" panose="04040605051002020D02" pitchFamily="82" charset="0"/>
              </a:rPr>
              <a:t>Your clients can custom build on the exclusive Jenkins Point</a:t>
            </a:r>
            <a:br>
              <a:rPr lang="en-US" sz="2800" b="1" dirty="0">
                <a:solidFill>
                  <a:schemeClr val="tx2"/>
                </a:solidFill>
                <a:effectLst>
                  <a:outerShdw blurRad="50800" dist="38100" dir="5400000" algn="t" rotWithShape="0">
                    <a:prstClr val="black">
                      <a:alpha val="40000"/>
                    </a:prstClr>
                  </a:outerShdw>
                </a:effectLst>
                <a:latin typeface="Gabriola" panose="04040605051002020D02" pitchFamily="82" charset="0"/>
              </a:rPr>
            </a:br>
            <a:r>
              <a:rPr lang="en-US" sz="2800" b="1" dirty="0">
                <a:solidFill>
                  <a:schemeClr val="tx2"/>
                </a:solidFill>
                <a:effectLst>
                  <a:outerShdw blurRad="50800" dist="38100" dir="5400000" algn="t" rotWithShape="0">
                    <a:prstClr val="black">
                      <a:alpha val="40000"/>
                    </a:prstClr>
                  </a:outerShdw>
                </a:effectLst>
                <a:latin typeface="Gabriola" panose="04040605051002020D02" pitchFamily="82" charset="0"/>
              </a:rPr>
              <a:t>at Seabrook Island, for around $1,000,000.</a:t>
            </a:r>
          </a:p>
        </p:txBody>
      </p:sp>
      <p:pic>
        <p:nvPicPr>
          <p:cNvPr id="12" name="Picture 6"/>
          <p:cNvPicPr>
            <a:picLocks noChangeAspect="1" noChangeArrowheads="1"/>
          </p:cNvPicPr>
          <p:nvPr/>
        </p:nvPicPr>
        <p:blipFill rotWithShape="1">
          <a:blip r:embed="rId13" cstate="print">
            <a:extLst>
              <a:ext uri="{28A0092B-C50C-407E-A947-70E740481C1C}">
                <a14:useLocalDpi xmlns:a14="http://schemas.microsoft.com/office/drawing/2010/main" val="0"/>
              </a:ext>
            </a:extLst>
          </a:blip>
          <a:srcRect t="16610" b="24070"/>
          <a:stretch/>
        </p:blipFill>
        <p:spPr bwMode="auto">
          <a:xfrm>
            <a:off x="1657435" y="3439067"/>
            <a:ext cx="4454159" cy="2432304"/>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403</TotalTime>
  <Words>168</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1009 Old Wharf Road Jenkins Point ~ Seabrook Island, SC 29455 MLS# 16007877 ~ $1,025,000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46</cp:revision>
  <dcterms:created xsi:type="dcterms:W3CDTF">2006-08-16T00:00:00Z</dcterms:created>
  <dcterms:modified xsi:type="dcterms:W3CDTF">2018-02-27T20:22:44Z</dcterms:modified>
</cp:coreProperties>
</file>