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08" y="-233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1368" y="880088"/>
            <a:ext cx="3886200" cy="2781549"/>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r="8336"/>
          <a:stretch/>
        </p:blipFill>
        <p:spPr>
          <a:xfrm>
            <a:off x="3884832" y="880088"/>
            <a:ext cx="3886200" cy="2747467"/>
          </a:xfrm>
          <a:prstGeom prst="rect">
            <a:avLst/>
          </a:prstGeom>
          <a:ln w="28575">
            <a:solidFill>
              <a:schemeClr val="bg1"/>
            </a:solidFill>
          </a:ln>
        </p:spPr>
      </p:pic>
      <p:pic>
        <p:nvPicPr>
          <p:cNvPr id="1032" name="Picture 8"/>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53715" y="5585634"/>
            <a:ext cx="7664971" cy="946523"/>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1009 Old Wharf Road</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Jenkins Point ~ Seabrook Island, SC 29455</a:t>
            </a:r>
            <a:b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MLS# 16007877 ~ $999,000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684" y="6631391"/>
            <a:ext cx="7773769" cy="2194007"/>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This is a Proposed Custom built home on a .51 acre lot in this beautiful secluded area of Seabrook Island. You will work closely with the builder to make this home the Dream Home you always wanted. It can be built within 9 Months (after Building Permit and Architecture review). It will have outstanding upgrades ● Hardwood seaside plank floors throughout ● 10'/9’ ceilings ● White Terra Bianca granite counter-tops ● Soft close cabinets with under-cabinet lighting ● Fireclay farmhouse sink ● Grohe touchless faucet ● Bosch stainless steel appliances ● Freestanding </a:t>
            </a:r>
            <a:r>
              <a:rPr lang="en-US" sz="1400" dirty="0" err="1">
                <a:solidFill>
                  <a:schemeClr val="tx1"/>
                </a:solidFill>
                <a:latin typeface="Georgia" panose="02040502050405020303" pitchFamily="18" charset="0"/>
                <a:cs typeface="Microsoft Sans Serif" panose="020B0604020202020204" pitchFamily="34" charset="0"/>
              </a:rPr>
              <a:t>Drague</a:t>
            </a:r>
            <a:r>
              <a:rPr lang="en-US" sz="1400" dirty="0">
                <a:solidFill>
                  <a:schemeClr val="tx1"/>
                </a:solidFill>
                <a:latin typeface="Georgia" panose="02040502050405020303" pitchFamily="18" charset="0"/>
                <a:cs typeface="Microsoft Sans Serif" panose="020B0604020202020204" pitchFamily="34" charset="0"/>
              </a:rPr>
              <a:t> master tub ● </a:t>
            </a:r>
            <a:r>
              <a:rPr lang="en-US" sz="1400" dirty="0" err="1">
                <a:solidFill>
                  <a:schemeClr val="tx1"/>
                </a:solidFill>
                <a:latin typeface="Georgia" panose="02040502050405020303" pitchFamily="18" charset="0"/>
                <a:cs typeface="Microsoft Sans Serif" panose="020B0604020202020204" pitchFamily="34" charset="0"/>
              </a:rPr>
              <a:t>Undermount</a:t>
            </a:r>
            <a:r>
              <a:rPr lang="en-US" sz="1400" dirty="0">
                <a:solidFill>
                  <a:schemeClr val="tx1"/>
                </a:solidFill>
                <a:latin typeface="Georgia" panose="02040502050405020303" pitchFamily="18" charset="0"/>
                <a:cs typeface="Microsoft Sans Serif" panose="020B0604020202020204" pitchFamily="34" charset="0"/>
              </a:rPr>
              <a:t> sinks ● </a:t>
            </a:r>
            <a:r>
              <a:rPr lang="en-US" sz="1400" dirty="0" err="1">
                <a:solidFill>
                  <a:schemeClr val="tx1"/>
                </a:solidFill>
                <a:latin typeface="Georgia" panose="02040502050405020303" pitchFamily="18" charset="0"/>
                <a:cs typeface="Microsoft Sans Serif" panose="020B0604020202020204" pitchFamily="34" charset="0"/>
              </a:rPr>
              <a:t>Tankless</a:t>
            </a:r>
            <a:r>
              <a:rPr lang="en-US" sz="1400" dirty="0">
                <a:solidFill>
                  <a:schemeClr val="tx1"/>
                </a:solidFill>
                <a:latin typeface="Georgia" panose="02040502050405020303" pitchFamily="18" charset="0"/>
                <a:cs typeface="Microsoft Sans Serif" panose="020B0604020202020204" pitchFamily="34" charset="0"/>
              </a:rPr>
              <a:t> hot water system ● Hurricane rated windows ● Pre-wired sound ● Cement board siding ● Multi-story decks</a:t>
            </a:r>
          </a:p>
        </p:txBody>
      </p:sp>
      <p:sp>
        <p:nvSpPr>
          <p:cNvPr id="6" name="Rectangle 5"/>
          <p:cNvSpPr/>
          <p:nvPr/>
        </p:nvSpPr>
        <p:spPr>
          <a:xfrm>
            <a:off x="2538096"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Gary Buchanan</a:t>
            </a:r>
          </a:p>
          <a:p>
            <a:pPr algn="ctr"/>
            <a:r>
              <a:rPr lang="pt-BR" sz="1200" dirty="0">
                <a:latin typeface="Georgia" panose="02040502050405020303" pitchFamily="18" charset="0"/>
                <a:cs typeface="Microsoft Sans Serif" panose="020B0604020202020204" pitchFamily="34" charset="0"/>
              </a:rPr>
              <a:t>(843) 647-7743</a:t>
            </a:r>
          </a:p>
          <a:p>
            <a:pPr algn="ctr"/>
            <a:r>
              <a:rPr lang="pt-BR" sz="1200" dirty="0">
                <a:latin typeface="Georgia" panose="02040502050405020303" pitchFamily="18" charset="0"/>
                <a:cs typeface="Microsoft Sans Serif" panose="020B0604020202020204" pitchFamily="34" charset="0"/>
              </a:rPr>
              <a:t>gary@garybuchananrealty.com</a:t>
            </a:r>
          </a:p>
          <a:p>
            <a:pPr algn="ctr"/>
            <a:r>
              <a:rPr lang="pt-BR" sz="1200" dirty="0">
                <a:latin typeface="Georgia" panose="02040502050405020303" pitchFamily="18" charset="0"/>
                <a:cs typeface="Microsoft Sans Serif" panose="020B0604020202020204" pitchFamily="34" charset="0"/>
              </a:rPr>
              <a:t>www.garybuchananrealty.com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pic>
        <p:nvPicPr>
          <p:cNvPr id="25" name="Picture 6"/>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6889520" y="9014776"/>
            <a:ext cx="712263"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2834638" y="3657600"/>
            <a:ext cx="4175762" cy="18288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762890" y="3548062"/>
            <a:ext cx="3348992" cy="18288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202049" y="5764740"/>
            <a:ext cx="1714500" cy="1143000"/>
          </a:xfrm>
          <a:prstGeom prst="rect">
            <a:avLst/>
          </a:prstGeom>
          <a:ln w="3175">
            <a:solidFill>
              <a:schemeClr val="bg1"/>
            </a:solidFill>
          </a:ln>
        </p:spPr>
      </p:pic>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381282" y="5764740"/>
            <a:ext cx="761205" cy="1143000"/>
          </a:xfrm>
          <a:prstGeom prst="rect">
            <a:avLst/>
          </a:prstGeom>
          <a:ln w="3175">
            <a:solidFill>
              <a:schemeClr val="bg1"/>
            </a:solidFill>
          </a:ln>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976111" y="5764740"/>
            <a:ext cx="761503" cy="1143000"/>
          </a:xfrm>
          <a:prstGeom prst="rect">
            <a:avLst/>
          </a:prstGeom>
          <a:ln w="3175">
            <a:solidFill>
              <a:schemeClr val="bg1"/>
            </a:solidFill>
          </a:ln>
        </p:spPr>
      </p:pic>
      <p:pic>
        <p:nvPicPr>
          <p:cNvPr id="13" name="Picture 12"/>
          <p:cNvPicPr>
            <a:picLocks noChangeAspect="1"/>
          </p:cNvPicPr>
          <p:nvPr/>
        </p:nvPicPr>
        <p:blipFill rotWithShape="1">
          <a:blip r:embed="rId11" cstate="print">
            <a:extLst>
              <a:ext uri="{28A0092B-C50C-407E-A947-70E740481C1C}">
                <a14:useLocalDpi xmlns:a14="http://schemas.microsoft.com/office/drawing/2010/main" val="0"/>
              </a:ext>
            </a:extLst>
          </a:blip>
          <a:srcRect t="10401" b="20369"/>
          <a:stretch/>
        </p:blipFill>
        <p:spPr>
          <a:xfrm>
            <a:off x="5791200" y="3657600"/>
            <a:ext cx="1981200" cy="1828800"/>
          </a:xfrm>
          <a:prstGeom prst="rect">
            <a:avLst/>
          </a:prstGeom>
          <a:ln w="28575">
            <a:solidFill>
              <a:schemeClr val="bg1"/>
            </a:solidFill>
          </a:ln>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362027" y="2341874"/>
            <a:ext cx="1371600" cy="1828800"/>
          </a:xfrm>
          <a:prstGeom prst="rect">
            <a:avLst/>
          </a:prstGeom>
          <a:ln w="28575">
            <a:solidFill>
              <a:schemeClr val="bg1"/>
            </a:solidFill>
          </a:ln>
        </p:spPr>
      </p:pic>
      <p:sp>
        <p:nvSpPr>
          <p:cNvPr id="10" name="Rectangle 9"/>
          <p:cNvSpPr/>
          <p:nvPr/>
        </p:nvSpPr>
        <p:spPr>
          <a:xfrm>
            <a:off x="10170209" y="4100997"/>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6</a:t>
            </a:r>
          </a:p>
        </p:txBody>
      </p:sp>
      <p:sp>
        <p:nvSpPr>
          <p:cNvPr id="20" name="Rectangle 19"/>
          <p:cNvSpPr/>
          <p:nvPr/>
        </p:nvSpPr>
        <p:spPr>
          <a:xfrm>
            <a:off x="12771843" y="2794609"/>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7</a:t>
            </a:r>
          </a:p>
        </p:txBody>
      </p:sp>
      <p:sp>
        <p:nvSpPr>
          <p:cNvPr id="21" name="Rectangle 20"/>
          <p:cNvSpPr/>
          <p:nvPr/>
        </p:nvSpPr>
        <p:spPr>
          <a:xfrm>
            <a:off x="13917479" y="680412"/>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4</a:t>
            </a:r>
          </a:p>
        </p:txBody>
      </p:sp>
      <p:sp>
        <p:nvSpPr>
          <p:cNvPr id="23" name="Rectangle 22"/>
          <p:cNvSpPr/>
          <p:nvPr/>
        </p:nvSpPr>
        <p:spPr>
          <a:xfrm>
            <a:off x="13646256" y="-126451"/>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3</a:t>
            </a:r>
          </a:p>
        </p:txBody>
      </p:sp>
      <p:sp>
        <p:nvSpPr>
          <p:cNvPr id="26" name="Rectangle 25"/>
          <p:cNvSpPr/>
          <p:nvPr/>
        </p:nvSpPr>
        <p:spPr>
          <a:xfrm>
            <a:off x="8495028" y="680412"/>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2</a:t>
            </a:r>
          </a:p>
        </p:txBody>
      </p:sp>
      <p:sp>
        <p:nvSpPr>
          <p:cNvPr id="27" name="Rectangle 26"/>
          <p:cNvSpPr/>
          <p:nvPr/>
        </p:nvSpPr>
        <p:spPr>
          <a:xfrm>
            <a:off x="8444530" y="-126451"/>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1</a:t>
            </a:r>
          </a:p>
        </p:txBody>
      </p:sp>
      <p:sp>
        <p:nvSpPr>
          <p:cNvPr id="28" name="Rectangle 27"/>
          <p:cNvSpPr/>
          <p:nvPr/>
        </p:nvSpPr>
        <p:spPr>
          <a:xfrm>
            <a:off x="10655332" y="680412"/>
            <a:ext cx="535724" cy="923330"/>
          </a:xfrm>
          <a:prstGeom prst="rect">
            <a:avLst/>
          </a:prstGeom>
          <a:noFill/>
        </p:spPr>
        <p:txBody>
          <a:bodyPr wrap="none" lIns="91440" tIns="45720" rIns="91440" bIns="45720">
            <a:spAutoFit/>
          </a:bodyPr>
          <a:lstStyle/>
          <a:p>
            <a:pPr algn="ctr"/>
            <a:r>
              <a:rPr lang="en-US" sz="5400" b="1" cap="none" spc="0" dirty="0">
                <a:ln w="6600">
                  <a:solidFill>
                    <a:srgbClr val="FF0000"/>
                  </a:solidFill>
                  <a:prstDash val="solid"/>
                </a:ln>
                <a:solidFill>
                  <a:srgbClr val="FFFF00"/>
                </a:solidFill>
                <a:effectLst>
                  <a:outerShdw dist="38100" dir="2700000" algn="tl" rotWithShape="0">
                    <a:schemeClr val="accent2"/>
                  </a:outerShdw>
                </a:effectLst>
              </a:rPr>
              <a:t>5</a:t>
            </a:r>
          </a:p>
        </p:txBody>
      </p:sp>
      <p:sp>
        <p:nvSpPr>
          <p:cNvPr id="8" name="Rectangle 7"/>
          <p:cNvSpPr/>
          <p:nvPr/>
        </p:nvSpPr>
        <p:spPr>
          <a:xfrm>
            <a:off x="1" y="0"/>
            <a:ext cx="7772398" cy="954107"/>
          </a:xfrm>
          <a:prstGeom prst="rect">
            <a:avLst/>
          </a:prstGeom>
          <a:noFill/>
        </p:spPr>
        <p:txBody>
          <a:bodyPr wrap="square" anchor="t">
            <a:spAutoFit/>
          </a:bodyPr>
          <a:lstStyle/>
          <a:p>
            <a:pPr algn="ctr"/>
            <a:r>
              <a:rPr lang="en-US" sz="2800" b="1" dirty="0">
                <a:solidFill>
                  <a:schemeClr val="tx2"/>
                </a:solidFill>
                <a:effectLst>
                  <a:outerShdw blurRad="50800" dist="38100" dir="5400000" algn="t" rotWithShape="0">
                    <a:prstClr val="black">
                      <a:alpha val="40000"/>
                    </a:prstClr>
                  </a:outerShdw>
                </a:effectLst>
                <a:latin typeface="Gabriola" panose="04040605051002020D02" pitchFamily="82" charset="0"/>
              </a:rPr>
              <a:t>Your clients can custom build on the exclusive Jenkins Point</a:t>
            </a:r>
            <a:br>
              <a:rPr lang="en-US" sz="2800" b="1" dirty="0">
                <a:solidFill>
                  <a:schemeClr val="tx2"/>
                </a:solidFill>
                <a:effectLst>
                  <a:outerShdw blurRad="50800" dist="38100" dir="5400000" algn="t" rotWithShape="0">
                    <a:prstClr val="black">
                      <a:alpha val="40000"/>
                    </a:prstClr>
                  </a:outerShdw>
                </a:effectLst>
                <a:latin typeface="Gabriola" panose="04040605051002020D02" pitchFamily="82" charset="0"/>
              </a:rPr>
            </a:br>
            <a:r>
              <a:rPr lang="en-US" sz="2800" b="1" dirty="0">
                <a:solidFill>
                  <a:schemeClr val="tx2"/>
                </a:solidFill>
                <a:effectLst>
                  <a:outerShdw blurRad="50800" dist="38100" dir="5400000" algn="t" rotWithShape="0">
                    <a:prstClr val="black">
                      <a:alpha val="40000"/>
                    </a:prstClr>
                  </a:outerShdw>
                </a:effectLst>
                <a:latin typeface="Gabriola" panose="04040605051002020D02" pitchFamily="82" charset="0"/>
              </a:rPr>
              <a:t>at Seabrook Island, for Under $1,000,000.</a:t>
            </a:r>
          </a:p>
        </p:txBody>
      </p:sp>
      <p:pic>
        <p:nvPicPr>
          <p:cNvPr id="12" name="Picture 6"/>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16610" b="24070"/>
          <a:stretch/>
        </p:blipFill>
        <p:spPr bwMode="auto">
          <a:xfrm>
            <a:off x="17134" y="3657600"/>
            <a:ext cx="3348992" cy="18288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329</TotalTime>
  <Words>168</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1009 Old Wharf Road Jenkins Point ~ Seabrook Island, SC 29455 MLS# 16007877 ~ $999,000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2017-05-02T22:42:15Z</dcterms:modified>
</cp:coreProperties>
</file>