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125" d="100"/>
          <a:sy n="125" d="100"/>
        </p:scale>
        <p:origin x="792" y="138"/>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4/7/2017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4/7/2017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4/7/2017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4/7/2017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4/7/2017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4/7/2017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4/7/2017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4/7/2017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4/7/2017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4/7/2017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4/7/2017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4/7/2017</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jpeg"/><Relationship Id="rId7" Type="http://schemas.openxmlformats.org/officeDocument/2006/relationships/image" Target="../media/image6.jpg"/><Relationship Id="rId12" Type="http://schemas.openxmlformats.org/officeDocument/2006/relationships/image" Target="../media/image11.jpeg"/><Relationship Id="rId2" Type="http://schemas.openxmlformats.org/officeDocument/2006/relationships/image" Target="../media/image1.jpeg"/><Relationship Id="rId16" Type="http://schemas.openxmlformats.org/officeDocument/2006/relationships/image" Target="../media/image15.jpe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5" Type="http://schemas.openxmlformats.org/officeDocument/2006/relationships/image" Target="../media/image14.jpeg"/><Relationship Id="rId10" Type="http://schemas.openxmlformats.org/officeDocument/2006/relationships/image" Target="../media/image9.jpeg"/><Relationship Id="rId4" Type="http://schemas.openxmlformats.org/officeDocument/2006/relationships/image" Target="../media/image3.pn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3" name="Picture 9"/>
          <p:cNvPicPr>
            <a:picLocks noChangeArrowheads="1"/>
          </p:cNvPicPr>
          <p:nvPr/>
        </p:nvPicPr>
        <p:blipFill>
          <a:blip r:embed="rId2" cstate="print">
            <a:extLst>
              <a:ext uri="{28A0092B-C50C-407E-A947-70E740481C1C}">
                <a14:useLocalDpi xmlns:a14="http://schemas.microsoft.com/office/drawing/2010/main" val="0"/>
              </a:ext>
            </a:extLst>
          </a:blip>
          <a:stretch>
            <a:fillRect/>
          </a:stretch>
        </p:blipFill>
        <p:spPr bwMode="auto">
          <a:xfrm>
            <a:off x="12700" y="3360755"/>
            <a:ext cx="1188720" cy="789732"/>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sp>
        <p:nvSpPr>
          <p:cNvPr id="3" name="Subtitle 2"/>
          <p:cNvSpPr>
            <a:spLocks noGrp="1"/>
          </p:cNvSpPr>
          <p:nvPr>
            <p:ph type="subTitle" idx="1"/>
          </p:nvPr>
        </p:nvSpPr>
        <p:spPr>
          <a:xfrm>
            <a:off x="-2" y="0"/>
            <a:ext cx="7772400" cy="838200"/>
          </a:xfrm>
          <a:gradFill flip="none" rotWithShape="1">
            <a:gsLst>
              <a:gs pos="0">
                <a:schemeClr val="tx2"/>
              </a:gs>
              <a:gs pos="100000">
                <a:schemeClr val="bg1"/>
              </a:gs>
            </a:gsLst>
            <a:lin ang="5400000" scaled="1"/>
            <a:tileRect/>
          </a:gradFill>
        </p:spPr>
        <p:txBody>
          <a:bodyPr>
            <a:normAutofit/>
          </a:bodyPr>
          <a:lstStyle/>
          <a:p>
            <a:r>
              <a:rPr lang="en-US" sz="2700" i="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Dorchester District 2 </a:t>
            </a:r>
            <a:r>
              <a:rPr lang="en-US" sz="2700" i="1">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Beauty Under </a:t>
            </a:r>
            <a:r>
              <a:rPr lang="en-US" sz="2700" i="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$230k!</a:t>
            </a:r>
          </a:p>
        </p:txBody>
      </p:sp>
      <p:sp>
        <p:nvSpPr>
          <p:cNvPr id="4" name="Rectangle 3"/>
          <p:cNvSpPr/>
          <p:nvPr/>
        </p:nvSpPr>
        <p:spPr>
          <a:xfrm>
            <a:off x="-3175" y="4157928"/>
            <a:ext cx="7767639" cy="4016484"/>
          </a:xfrm>
          <a:prstGeom prst="rect">
            <a:avLst/>
          </a:prstGeom>
        </p:spPr>
        <p:txBody>
          <a:bodyPr wrap="square" anchor="ctr">
            <a:spAutoFit/>
          </a:bodyPr>
          <a:lstStyle/>
          <a:p>
            <a:pPr algn="ctr"/>
            <a:r>
              <a:rPr lang="en-US" sz="1500" dirty="0">
                <a:solidFill>
                  <a:schemeClr val="tx2"/>
                </a:solidFill>
                <a:latin typeface="Arial" panose="020B0604020202020204" pitchFamily="34" charset="0"/>
                <a:cs typeface="Arial" panose="020B0604020202020204" pitchFamily="34" charset="0"/>
              </a:rPr>
              <a:t>You are sure to be impressed when you walk in to this beauty of a home! True pride in ownership shows in every nook and cranny! Owners created tons of storage throughout the home! Upon entering, you'll immediately notice the beautiful wood floors. There is a combination living room/ dining room, perfect for entertaining! The family room is a great size offering a gas fireplace and open to the kitchen. The kitchen is a cooks delight! Gas range, stainless steel appliances, island, tons of cabinets and a huge pantry! Off the eat in area is access to the completely fenced in backyard! Back in the house, both the laundry room and garage have built in cabinets and shelves. You'll never be without storage in this home! Upstairs you'll find a great loft/flex space. This can be your game room, office, you name it! If needed, this area can easily be turned in to a 4th bedroom! There are two more bedrooms upstairs that share a full bath in the hall. The master bedroom is HUGE! You can have a sitting area in it, a nursery, office space,... there's plenty of room! The master bath has dual vanities, a shower with a separate tub and a very large walk in closet. This home is a must see and close to it all! Walking distance to great Dorchester District 2 schools, close to shopping, Palmetto Commerce Parkway. An ideal location!! New windows, new hot water heater, new fence....this home is ready for you to move right in!!</a:t>
            </a:r>
          </a:p>
        </p:txBody>
      </p:sp>
      <p:pic>
        <p:nvPicPr>
          <p:cNvPr id="1026" name="Picture 2" descr="Larry &amp; Kathy"/>
          <p:cNvPicPr>
            <a:picLocks noChangeAspect="1" noChangeArrowheads="1"/>
          </p:cNvPicPr>
          <p:nvPr/>
        </p:nvPicPr>
        <p:blipFill>
          <a:blip r:embed="rId3" cstate="print">
            <a:extLst>
              <a:ext uri="{28A0092B-C50C-407E-A947-70E740481C1C}">
                <a14:useLocalDpi xmlns:a14="http://schemas.microsoft.com/office/drawing/2010/main" val="0"/>
              </a:ext>
            </a:extLst>
          </a:blip>
          <a:srcRect l="7500" r="7500"/>
          <a:stretch>
            <a:fillRect/>
          </a:stretch>
        </p:blipFill>
        <p:spPr bwMode="auto">
          <a:xfrm>
            <a:off x="100002" y="9059544"/>
            <a:ext cx="1003300" cy="88582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sp>
        <p:nvSpPr>
          <p:cNvPr id="5" name="Text Box 3"/>
          <p:cNvSpPr txBox="1">
            <a:spLocks noChangeArrowheads="1"/>
          </p:cNvSpPr>
          <p:nvPr/>
        </p:nvSpPr>
        <p:spPr bwMode="auto">
          <a:xfrm>
            <a:off x="2568538" y="9067799"/>
            <a:ext cx="2624212" cy="88582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1" i="0" u="none" strike="noStrike" cap="none" normalizeH="0" baseline="0" dirty="0">
                <a:ln>
                  <a:noFill/>
                </a:ln>
                <a:solidFill>
                  <a:schemeClr val="tx2"/>
                </a:solidFill>
                <a:effectLst/>
                <a:latin typeface="Arial" pitchFamily="34" charset="0"/>
                <a:cs typeface="Arial" pitchFamily="34" charset="0"/>
              </a:rPr>
              <a:t>Larry &amp; Kathy Mazalatis</a:t>
            </a:r>
          </a:p>
          <a:p>
            <a:pPr marL="0" marR="0" lvl="0" indent="0" algn="ctr" defTabSz="914400" rtl="0" eaLnBrk="1" fontAlgn="base" latinLnBrk="0" hangingPunct="1">
              <a:lnSpc>
                <a:spcPct val="100000"/>
              </a:lnSpc>
              <a:spcBef>
                <a:spcPct val="0"/>
              </a:spcBef>
              <a:spcAft>
                <a:spcPct val="0"/>
              </a:spcAft>
              <a:buClrTx/>
              <a:buSzTx/>
              <a:buFontTx/>
              <a:buNone/>
              <a:tabLst/>
            </a:pPr>
            <a:endParaRPr kumimoji="0" lang="en-US" altLang="en-US" sz="1000" b="0" i="0" u="none" strike="noStrike" cap="none" normalizeH="0" baseline="0" dirty="0">
              <a:ln>
                <a:noFill/>
              </a:ln>
              <a:solidFill>
                <a:schemeClr val="tx2"/>
              </a:solidFill>
              <a:effectLst/>
              <a:latin typeface="Arial" pitchFamily="34" charset="0"/>
              <a:cs typeface="Arial" pitchFamily="34"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0" i="0" u="none" strike="noStrike" cap="none" normalizeH="0" baseline="0" dirty="0">
                <a:ln>
                  <a:noFill/>
                </a:ln>
                <a:solidFill>
                  <a:schemeClr val="tx2"/>
                </a:solidFill>
                <a:effectLst/>
                <a:latin typeface="Arial" pitchFamily="34" charset="0"/>
                <a:cs typeface="Arial" pitchFamily="34" charset="0"/>
              </a:rPr>
              <a:t>Larry Cell 843-693-0529</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0" i="0" u="none" strike="noStrike" cap="none" normalizeH="0" baseline="0" dirty="0">
                <a:ln>
                  <a:noFill/>
                </a:ln>
                <a:solidFill>
                  <a:schemeClr val="tx2"/>
                </a:solidFill>
                <a:effectLst/>
                <a:latin typeface="Arial" pitchFamily="34" charset="0"/>
                <a:cs typeface="Arial" pitchFamily="34" charset="0"/>
              </a:rPr>
              <a:t>Kathy Cell 843-693-0159</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0" i="0" u="none" strike="noStrike" cap="none" normalizeH="0" baseline="0" dirty="0">
                <a:ln>
                  <a:noFill/>
                </a:ln>
                <a:solidFill>
                  <a:schemeClr val="tx2"/>
                </a:solidFill>
                <a:effectLst/>
                <a:latin typeface="Arial" pitchFamily="34" charset="0"/>
                <a:cs typeface="Arial" pitchFamily="34" charset="0"/>
              </a:rPr>
              <a:t>Office 843-871-9133</a:t>
            </a:r>
            <a:endParaRPr kumimoji="0" lang="en-US" altLang="en-US" sz="1800" b="0" i="0" u="none" strike="noStrike" cap="none" normalizeH="0" baseline="0" dirty="0">
              <a:ln>
                <a:noFill/>
              </a:ln>
              <a:solidFill>
                <a:schemeClr val="tx2"/>
              </a:solidFill>
              <a:effectLst/>
              <a:latin typeface="Arial" pitchFamily="34" charset="0"/>
              <a:cs typeface="Arial" pitchFamily="34" charset="0"/>
            </a:endParaRPr>
          </a:p>
        </p:txBody>
      </p:sp>
      <p:sp>
        <p:nvSpPr>
          <p:cNvPr id="6" name="Text Box 4"/>
          <p:cNvSpPr txBox="1">
            <a:spLocks noChangeArrowheads="1"/>
          </p:cNvSpPr>
          <p:nvPr/>
        </p:nvSpPr>
        <p:spPr bwMode="auto">
          <a:xfrm>
            <a:off x="-10318" y="9888537"/>
            <a:ext cx="7781924" cy="246063"/>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600" b="0" i="0" u="none" strike="noStrike" cap="none" normalizeH="0" baseline="0" dirty="0">
                <a:ln>
                  <a:noFill/>
                </a:ln>
                <a:solidFill>
                  <a:schemeClr val="tx2"/>
                </a:solidFill>
                <a:effectLst/>
                <a:latin typeface="Arial" pitchFamily="34" charset="0"/>
                <a:cs typeface="Arial" pitchFamily="34" charset="0"/>
              </a:rPr>
              <a:t>AGENTOWNED PREMIERE GROUP | 1800 TROLLEY RD | SUMMERVILLE, SC 29485</a:t>
            </a:r>
            <a:endParaRPr kumimoji="0" lang="en-US" altLang="en-US" sz="1400" b="0" i="0" u="none" strike="noStrike" cap="none" normalizeH="0" baseline="0" dirty="0">
              <a:ln>
                <a:noFill/>
              </a:ln>
              <a:solidFill>
                <a:schemeClr val="tx2"/>
              </a:solidFill>
              <a:effectLst/>
              <a:latin typeface="Arial" pitchFamily="34" charset="0"/>
              <a:cs typeface="Arial" pitchFamily="34" charset="0"/>
            </a:endParaRPr>
          </a:p>
        </p:txBody>
      </p:sp>
      <p:pic>
        <p:nvPicPr>
          <p:cNvPr id="1029" name="Picture 5" descr="Agent Office Logo"/>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594059" y="9240519"/>
            <a:ext cx="1144092" cy="52387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8C8681"/>
                  </a:outerShdw>
                </a:effectLst>
              </a14:hiddenEffects>
            </a:ext>
          </a:extLst>
        </p:spPr>
      </p:pic>
      <p:pic>
        <p:nvPicPr>
          <p:cNvPr id="1034" name="Picture 10"/>
          <p:cNvPicPr>
            <a:picLocks noChangeArrowheads="1"/>
          </p:cNvPicPr>
          <p:nvPr/>
        </p:nvPicPr>
        <p:blipFill>
          <a:blip r:embed="rId5" cstate="print">
            <a:extLst>
              <a:ext uri="{28A0092B-C50C-407E-A947-70E740481C1C}">
                <a14:useLocalDpi xmlns:a14="http://schemas.microsoft.com/office/drawing/2010/main" val="0"/>
              </a:ext>
            </a:extLst>
          </a:blip>
          <a:stretch>
            <a:fillRect/>
          </a:stretch>
        </p:blipFill>
        <p:spPr bwMode="auto">
          <a:xfrm>
            <a:off x="12700" y="8181444"/>
            <a:ext cx="1188720" cy="789732"/>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035" name="Picture 11"/>
          <p:cNvPicPr>
            <a:picLocks noChangeArrowheads="1"/>
          </p:cNvPicPr>
          <p:nvPr/>
        </p:nvPicPr>
        <p:blipFill>
          <a:blip r:embed="rId6" cstate="print">
            <a:extLst>
              <a:ext uri="{28A0092B-C50C-407E-A947-70E740481C1C}">
                <a14:useLocalDpi xmlns:a14="http://schemas.microsoft.com/office/drawing/2010/main" val="0"/>
              </a:ext>
            </a:extLst>
          </a:blip>
          <a:stretch>
            <a:fillRect/>
          </a:stretch>
        </p:blipFill>
        <p:spPr bwMode="auto">
          <a:xfrm>
            <a:off x="2636114" y="8181444"/>
            <a:ext cx="1188720" cy="789732"/>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037" name="Picture 13"/>
          <p:cNvPicPr>
            <a:picLocks noChangeAspect="1" noChangeArrowheads="1"/>
          </p:cNvPicPr>
          <p:nvPr/>
        </p:nvPicPr>
        <p:blipFill>
          <a:blip r:embed="rId7">
            <a:extLst>
              <a:ext uri="{28A0092B-C50C-407E-A947-70E740481C1C}">
                <a14:useLocalDpi xmlns:a14="http://schemas.microsoft.com/office/drawing/2010/main" val="0"/>
              </a:ext>
            </a:extLst>
          </a:blip>
          <a:stretch>
            <a:fillRect/>
          </a:stretch>
        </p:blipFill>
        <p:spPr bwMode="auto">
          <a:xfrm>
            <a:off x="3947821" y="705689"/>
            <a:ext cx="3812135" cy="2532611"/>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FFFFFE"/>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8" name="Picture 7"/>
          <p:cNvPicPr>
            <a:picLocks noChangeArrowheads="1"/>
          </p:cNvPicPr>
          <p:nvPr/>
        </p:nvPicPr>
        <p:blipFill>
          <a:blip r:embed="rId8" cstate="print">
            <a:extLst>
              <a:ext uri="{28A0092B-C50C-407E-A947-70E740481C1C}">
                <a14:useLocalDpi xmlns:a14="http://schemas.microsoft.com/office/drawing/2010/main" val="0"/>
              </a:ext>
            </a:extLst>
          </a:blip>
          <a:stretch>
            <a:fillRect/>
          </a:stretch>
        </p:blipFill>
        <p:spPr bwMode="auto">
          <a:xfrm>
            <a:off x="3947821" y="8181443"/>
            <a:ext cx="1188720" cy="789733"/>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9" name="Picture 8"/>
          <p:cNvPicPr>
            <a:picLocks noChangeArrowheads="1"/>
          </p:cNvPicPr>
          <p:nvPr/>
        </p:nvPicPr>
        <p:blipFill>
          <a:blip r:embed="rId9" cstate="print">
            <a:extLst>
              <a:ext uri="{28A0092B-C50C-407E-A947-70E740481C1C}">
                <a14:useLocalDpi xmlns:a14="http://schemas.microsoft.com/office/drawing/2010/main" val="0"/>
              </a:ext>
            </a:extLst>
          </a:blip>
          <a:stretch>
            <a:fillRect/>
          </a:stretch>
        </p:blipFill>
        <p:spPr bwMode="auto">
          <a:xfrm>
            <a:off x="5259528" y="8181444"/>
            <a:ext cx="1188720" cy="789732"/>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0" name="Picture 9"/>
          <p:cNvPicPr>
            <a:picLocks noChangeArrowheads="1"/>
          </p:cNvPicPr>
          <p:nvPr/>
        </p:nvPicPr>
        <p:blipFill>
          <a:blip r:embed="rId10" cstate="print">
            <a:extLst>
              <a:ext uri="{28A0092B-C50C-407E-A947-70E740481C1C}">
                <a14:useLocalDpi xmlns:a14="http://schemas.microsoft.com/office/drawing/2010/main" val="0"/>
              </a:ext>
            </a:extLst>
          </a:blip>
          <a:stretch>
            <a:fillRect/>
          </a:stretch>
        </p:blipFill>
        <p:spPr bwMode="auto">
          <a:xfrm>
            <a:off x="6571236" y="8181444"/>
            <a:ext cx="1188720" cy="789732"/>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1" name="Picture 7"/>
          <p:cNvPicPr>
            <a:picLocks noChangeArrowheads="1"/>
          </p:cNvPicPr>
          <p:nvPr/>
        </p:nvPicPr>
        <p:blipFill>
          <a:blip r:embed="rId11" cstate="print">
            <a:extLst>
              <a:ext uri="{28A0092B-C50C-407E-A947-70E740481C1C}">
                <a14:useLocalDpi xmlns:a14="http://schemas.microsoft.com/office/drawing/2010/main" val="0"/>
              </a:ext>
            </a:extLst>
          </a:blip>
          <a:stretch>
            <a:fillRect/>
          </a:stretch>
        </p:blipFill>
        <p:spPr bwMode="auto">
          <a:xfrm>
            <a:off x="1324758" y="3360754"/>
            <a:ext cx="1188720" cy="789732"/>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2" name="Picture 8"/>
          <p:cNvPicPr>
            <a:picLocks noChangeArrowheads="1"/>
          </p:cNvPicPr>
          <p:nvPr/>
        </p:nvPicPr>
        <p:blipFill>
          <a:blip r:embed="rId12" cstate="print">
            <a:extLst>
              <a:ext uri="{28A0092B-C50C-407E-A947-70E740481C1C}">
                <a14:useLocalDpi xmlns:a14="http://schemas.microsoft.com/office/drawing/2010/main" val="0"/>
              </a:ext>
            </a:extLst>
          </a:blip>
          <a:stretch>
            <a:fillRect/>
          </a:stretch>
        </p:blipFill>
        <p:spPr bwMode="auto">
          <a:xfrm>
            <a:off x="2636816" y="3360754"/>
            <a:ext cx="1188720" cy="789732"/>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4" name="Picture 7"/>
          <p:cNvPicPr>
            <a:picLocks noChangeArrowheads="1"/>
          </p:cNvPicPr>
          <p:nvPr/>
        </p:nvPicPr>
        <p:blipFill>
          <a:blip r:embed="rId13" cstate="print">
            <a:extLst>
              <a:ext uri="{28A0092B-C50C-407E-A947-70E740481C1C}">
                <a14:useLocalDpi xmlns:a14="http://schemas.microsoft.com/office/drawing/2010/main" val="0"/>
              </a:ext>
            </a:extLst>
          </a:blip>
          <a:stretch>
            <a:fillRect/>
          </a:stretch>
        </p:blipFill>
        <p:spPr bwMode="auto">
          <a:xfrm>
            <a:off x="3948874" y="3360754"/>
            <a:ext cx="1188720" cy="789732"/>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5" name="Picture 8"/>
          <p:cNvPicPr>
            <a:picLocks noChangeArrowheads="1"/>
          </p:cNvPicPr>
          <p:nvPr/>
        </p:nvPicPr>
        <p:blipFill>
          <a:blip r:embed="rId14" cstate="print">
            <a:extLst>
              <a:ext uri="{28A0092B-C50C-407E-A947-70E740481C1C}">
                <a14:useLocalDpi xmlns:a14="http://schemas.microsoft.com/office/drawing/2010/main" val="0"/>
              </a:ext>
            </a:extLst>
          </a:blip>
          <a:stretch>
            <a:fillRect/>
          </a:stretch>
        </p:blipFill>
        <p:spPr bwMode="auto">
          <a:xfrm>
            <a:off x="5260932" y="3360754"/>
            <a:ext cx="1188720" cy="789732"/>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6" name="Picture 9"/>
          <p:cNvPicPr>
            <a:picLocks noChangeArrowheads="1"/>
          </p:cNvPicPr>
          <p:nvPr/>
        </p:nvPicPr>
        <p:blipFill>
          <a:blip r:embed="rId15" cstate="print">
            <a:extLst>
              <a:ext uri="{28A0092B-C50C-407E-A947-70E740481C1C}">
                <a14:useLocalDpi xmlns:a14="http://schemas.microsoft.com/office/drawing/2010/main" val="0"/>
              </a:ext>
            </a:extLst>
          </a:blip>
          <a:stretch>
            <a:fillRect/>
          </a:stretch>
        </p:blipFill>
        <p:spPr bwMode="auto">
          <a:xfrm>
            <a:off x="6572989" y="3360754"/>
            <a:ext cx="1185214" cy="789732"/>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 name="Picture 1"/>
          <p:cNvPicPr>
            <a:picLocks noChangeAspect="1"/>
          </p:cNvPicPr>
          <p:nvPr/>
        </p:nvPicPr>
        <p:blipFill>
          <a:blip r:embed="rId16" cstate="print">
            <a:extLst>
              <a:ext uri="{28A0092B-C50C-407E-A947-70E740481C1C}">
                <a14:useLocalDpi xmlns:a14="http://schemas.microsoft.com/office/drawing/2010/main" val="0"/>
              </a:ext>
            </a:extLst>
          </a:blip>
          <a:stretch>
            <a:fillRect/>
          </a:stretch>
        </p:blipFill>
        <p:spPr>
          <a:xfrm>
            <a:off x="1324407" y="8181443"/>
            <a:ext cx="1188720" cy="789733"/>
          </a:xfrm>
          <a:prstGeom prst="rect">
            <a:avLst/>
          </a:prstGeom>
        </p:spPr>
      </p:pic>
      <p:sp>
        <p:nvSpPr>
          <p:cNvPr id="8" name="Text Box 15"/>
          <p:cNvSpPr txBox="1">
            <a:spLocks noChangeArrowheads="1"/>
          </p:cNvSpPr>
          <p:nvPr/>
        </p:nvSpPr>
        <p:spPr bwMode="auto">
          <a:xfrm>
            <a:off x="12700" y="692369"/>
            <a:ext cx="3812134" cy="2550338"/>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ctr" anchorCtr="0" compatLnSpc="1">
            <a:prstTxWarp prst="textNoShape">
              <a:avLst/>
            </a:prstTxWarp>
          </a:bodyPr>
          <a:lstStyle/>
          <a:p>
            <a:pPr lvl="0" algn="ctr" defTabSz="914400" fontAlgn="base">
              <a:spcBef>
                <a:spcPct val="0"/>
              </a:spcBef>
              <a:spcAft>
                <a:spcPct val="0"/>
              </a:spcAft>
            </a:pPr>
            <a:r>
              <a:rPr lang="en-US" sz="2400" b="1" dirty="0">
                <a:solidFill>
                  <a:schemeClr val="tx2"/>
                </a:solidFill>
                <a:latin typeface="Arial" panose="020B0604020202020204" pitchFamily="34" charset="0"/>
                <a:cs typeface="Arial" panose="020B0604020202020204" pitchFamily="34" charset="0"/>
              </a:rPr>
              <a:t>100 Arithmetic Circle</a:t>
            </a:r>
            <a:br>
              <a:rPr lang="en-US" sz="2400" b="1" dirty="0">
                <a:solidFill>
                  <a:schemeClr val="tx2"/>
                </a:solidFill>
                <a:latin typeface="Arial" panose="020B0604020202020204" pitchFamily="34" charset="0"/>
                <a:cs typeface="Arial" panose="020B0604020202020204" pitchFamily="34" charset="0"/>
              </a:rPr>
            </a:br>
            <a:endParaRPr lang="en-US" sz="1800" dirty="0">
              <a:solidFill>
                <a:schemeClr val="tx2"/>
              </a:solidFill>
              <a:latin typeface="Arial" panose="020B0604020202020204" pitchFamily="34" charset="0"/>
              <a:cs typeface="Arial" panose="020B0604020202020204" pitchFamily="34" charset="0"/>
            </a:endParaRPr>
          </a:p>
          <a:p>
            <a:pPr lvl="0"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Eagle Run</a:t>
            </a:r>
          </a:p>
          <a:p>
            <a:pPr lvl="0"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Ladson, SC 29456</a:t>
            </a:r>
          </a:p>
          <a:p>
            <a:pPr lvl="0" algn="ctr" defTabSz="914400" fontAlgn="base">
              <a:spcBef>
                <a:spcPct val="0"/>
              </a:spcBef>
              <a:spcAft>
                <a:spcPct val="0"/>
              </a:spcAft>
            </a:pPr>
            <a:endParaRPr lang="en-US" dirty="0">
              <a:solidFill>
                <a:schemeClr val="tx2"/>
              </a:solidFill>
              <a:latin typeface="Arial" panose="020B0604020202020204" pitchFamily="34" charset="0"/>
              <a:cs typeface="Arial" panose="020B0604020202020204" pitchFamily="34" charset="0"/>
            </a:endParaRPr>
          </a:p>
          <a:p>
            <a:pPr lvl="0"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MLS# 17009744</a:t>
            </a:r>
          </a:p>
          <a:p>
            <a:pPr lvl="0"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$229,900</a:t>
            </a:r>
          </a:p>
          <a:p>
            <a:pPr lvl="0" algn="ctr" defTabSz="914400" fontAlgn="base">
              <a:spcBef>
                <a:spcPct val="0"/>
              </a:spcBef>
              <a:spcAft>
                <a:spcPct val="0"/>
              </a:spcAft>
            </a:pPr>
            <a:endParaRPr kumimoji="0" lang="en-US" altLang="en-US" sz="1400" u="none" strike="noStrike" cap="none" normalizeH="0" baseline="0" dirty="0">
              <a:ln>
                <a:noFill/>
              </a:ln>
              <a:solidFill>
                <a:schemeClr val="tx2"/>
              </a:solidFill>
              <a:effectLst/>
              <a:latin typeface="Arial" panose="020B0604020202020204" pitchFamily="34" charset="0"/>
              <a:cs typeface="Arial" panose="020B0604020202020204" pitchFamily="34" charset="0"/>
            </a:endParaRPr>
          </a:p>
          <a:p>
            <a:pPr lvl="0" algn="ctr" defTabSz="914400" fontAlgn="base">
              <a:spcBef>
                <a:spcPct val="0"/>
              </a:spcBef>
              <a:spcAft>
                <a:spcPct val="0"/>
              </a:spcAft>
            </a:pPr>
            <a:r>
              <a:rPr lang="en-US" altLang="en-US" sz="1400" dirty="0">
                <a:solidFill>
                  <a:schemeClr val="tx2"/>
                </a:solidFill>
                <a:latin typeface="Arial" panose="020B0604020202020204" pitchFamily="34" charset="0"/>
                <a:cs typeface="Arial" panose="020B0604020202020204" pitchFamily="34" charset="0"/>
              </a:rPr>
              <a:t>3 Bedrooms | 2½ Baths | 2,591 sf</a:t>
            </a:r>
            <a:endParaRPr kumimoji="0" lang="en-US" altLang="en-US" sz="1400" u="none" strike="noStrike" cap="none" normalizeH="0" baseline="0" dirty="0">
              <a:ln>
                <a:noFill/>
              </a:ln>
              <a:solidFill>
                <a:schemeClr val="tx2"/>
              </a:solidFill>
              <a:effectLst/>
              <a:latin typeface="Arial" pitchFamily="34" charset="0"/>
              <a:cs typeface="Arial" pitchFamily="34" charset="0"/>
            </a:endParaRPr>
          </a:p>
        </p:txBody>
      </p:sp>
    </p:spTree>
    <p:extLst>
      <p:ext uri="{BB962C8B-B14F-4D97-AF65-F5344CB8AC3E}">
        <p14:creationId xmlns:p14="http://schemas.microsoft.com/office/powerpoint/2010/main" val="378964193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315</TotalTime>
  <Words>332</Words>
  <Application>Microsoft Office PowerPoint</Application>
  <PresentationFormat>Custom</PresentationFormat>
  <Paragraphs>16</Paragraphs>
  <Slides>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44</cp:revision>
  <dcterms:created xsi:type="dcterms:W3CDTF">2006-08-16T00:00:00Z</dcterms:created>
  <dcterms:modified xsi:type="dcterms:W3CDTF">2017-04-07T12:20:16Z</dcterms:modified>
</cp:coreProperties>
</file>