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7315200" cy="10058400"/>
  <p:notesSz cx="6858000" cy="9144000"/>
  <p:defaultTextStyle>
    <a:defPPr>
      <a:defRPr lang="en-US"/>
    </a:defPPr>
    <a:lvl1pPr marL="0" algn="l" defTabSz="992764" rtl="0" eaLnBrk="1" latinLnBrk="0" hangingPunct="1">
      <a:defRPr sz="2000" kern="1200">
        <a:solidFill>
          <a:schemeClr val="tx1"/>
        </a:solidFill>
        <a:latin typeface="+mn-lt"/>
        <a:ea typeface="+mn-ea"/>
        <a:cs typeface="+mn-cs"/>
      </a:defRPr>
    </a:lvl1pPr>
    <a:lvl2pPr marL="496382" algn="l" defTabSz="992764" rtl="0" eaLnBrk="1" latinLnBrk="0" hangingPunct="1">
      <a:defRPr sz="2000" kern="1200">
        <a:solidFill>
          <a:schemeClr val="tx1"/>
        </a:solidFill>
        <a:latin typeface="+mn-lt"/>
        <a:ea typeface="+mn-ea"/>
        <a:cs typeface="+mn-cs"/>
      </a:defRPr>
    </a:lvl2pPr>
    <a:lvl3pPr marL="992764" algn="l" defTabSz="992764" rtl="0" eaLnBrk="1" latinLnBrk="0" hangingPunct="1">
      <a:defRPr sz="2000" kern="1200">
        <a:solidFill>
          <a:schemeClr val="tx1"/>
        </a:solidFill>
        <a:latin typeface="+mn-lt"/>
        <a:ea typeface="+mn-ea"/>
        <a:cs typeface="+mn-cs"/>
      </a:defRPr>
    </a:lvl3pPr>
    <a:lvl4pPr marL="1489146" algn="l" defTabSz="992764" rtl="0" eaLnBrk="1" latinLnBrk="0" hangingPunct="1">
      <a:defRPr sz="2000" kern="1200">
        <a:solidFill>
          <a:schemeClr val="tx1"/>
        </a:solidFill>
        <a:latin typeface="+mn-lt"/>
        <a:ea typeface="+mn-ea"/>
        <a:cs typeface="+mn-cs"/>
      </a:defRPr>
    </a:lvl4pPr>
    <a:lvl5pPr marL="1985528" algn="l" defTabSz="992764" rtl="0" eaLnBrk="1" latinLnBrk="0" hangingPunct="1">
      <a:defRPr sz="2000" kern="1200">
        <a:solidFill>
          <a:schemeClr val="tx1"/>
        </a:solidFill>
        <a:latin typeface="+mn-lt"/>
        <a:ea typeface="+mn-ea"/>
        <a:cs typeface="+mn-cs"/>
      </a:defRPr>
    </a:lvl5pPr>
    <a:lvl6pPr marL="2481910" algn="l" defTabSz="992764" rtl="0" eaLnBrk="1" latinLnBrk="0" hangingPunct="1">
      <a:defRPr sz="2000" kern="1200">
        <a:solidFill>
          <a:schemeClr val="tx1"/>
        </a:solidFill>
        <a:latin typeface="+mn-lt"/>
        <a:ea typeface="+mn-ea"/>
        <a:cs typeface="+mn-cs"/>
      </a:defRPr>
    </a:lvl6pPr>
    <a:lvl7pPr marL="2978292" algn="l" defTabSz="992764" rtl="0" eaLnBrk="1" latinLnBrk="0" hangingPunct="1">
      <a:defRPr sz="2000" kern="1200">
        <a:solidFill>
          <a:schemeClr val="tx1"/>
        </a:solidFill>
        <a:latin typeface="+mn-lt"/>
        <a:ea typeface="+mn-ea"/>
        <a:cs typeface="+mn-cs"/>
      </a:defRPr>
    </a:lvl7pPr>
    <a:lvl8pPr marL="3474674" algn="l" defTabSz="992764" rtl="0" eaLnBrk="1" latinLnBrk="0" hangingPunct="1">
      <a:defRPr sz="2000" kern="1200">
        <a:solidFill>
          <a:schemeClr val="tx1"/>
        </a:solidFill>
        <a:latin typeface="+mn-lt"/>
        <a:ea typeface="+mn-ea"/>
        <a:cs typeface="+mn-cs"/>
      </a:defRPr>
    </a:lvl8pPr>
    <a:lvl9pPr marL="3971056" algn="l" defTabSz="99276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30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49" d="100"/>
          <a:sy n="49" d="100"/>
        </p:scale>
        <p:origin x="2700" y="66"/>
      </p:cViewPr>
      <p:guideLst>
        <p:guide orient="horz" pos="3168"/>
        <p:guide pos="230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337624" y="2011680"/>
            <a:ext cx="6583680" cy="268224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a:t>Click to edit Master title style</a:t>
            </a:r>
          </a:p>
        </p:txBody>
      </p:sp>
      <p:sp>
        <p:nvSpPr>
          <p:cNvPr id="28" name="Date Placeholder 27"/>
          <p:cNvSpPr>
            <a:spLocks noGrp="1"/>
          </p:cNvSpPr>
          <p:nvPr>
            <p:ph type="dt" sz="half" idx="10"/>
          </p:nvPr>
        </p:nvSpPr>
        <p:spPr/>
        <p:txBody>
          <a:bodyPr/>
          <a:lstStyle/>
          <a:p>
            <a:fld id="{1D8BD707-D9CF-40AE-B4C6-C98DA3205C09}" type="datetimeFigureOut">
              <a:rPr lang="en-US" smtClean="0"/>
              <a:pPr/>
              <a:t>1/30/2019</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B6F15528-21DE-4FAA-801E-634DDDAF4B2B}" type="slidenum">
              <a:rPr lang="en-US" smtClean="0"/>
              <a:pPr/>
              <a:t>‹#›</a:t>
            </a:fld>
            <a:endParaRPr lang="en-US"/>
          </a:p>
        </p:txBody>
      </p:sp>
      <p:sp>
        <p:nvSpPr>
          <p:cNvPr id="9" name="Subtitle 8"/>
          <p:cNvSpPr>
            <a:spLocks noGrp="1"/>
          </p:cNvSpPr>
          <p:nvPr>
            <p:ph type="subTitle" idx="1"/>
          </p:nvPr>
        </p:nvSpPr>
        <p:spPr>
          <a:xfrm>
            <a:off x="1097280" y="4886490"/>
            <a:ext cx="5120640" cy="257048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303520" y="402803"/>
            <a:ext cx="1645920" cy="8582237"/>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365760" y="402803"/>
            <a:ext cx="4815840" cy="8582237"/>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0160" y="894080"/>
            <a:ext cx="5669280" cy="268224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1280160" y="3678086"/>
            <a:ext cx="5669280" cy="2214244"/>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339840" y="9411124"/>
            <a:ext cx="609600" cy="535517"/>
          </a:xfrm>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365760" y="2346961"/>
            <a:ext cx="3230880" cy="6638079"/>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3718560" y="2346961"/>
            <a:ext cx="3230880" cy="6638079"/>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65760" y="400473"/>
            <a:ext cx="6583680" cy="16764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365760" y="2251498"/>
            <a:ext cx="3232150" cy="1101301"/>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3716020" y="2251498"/>
            <a:ext cx="3233420" cy="1101301"/>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365760" y="3464561"/>
            <a:ext cx="3232150" cy="5520479"/>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3716020" y="3464561"/>
            <a:ext cx="3233420" cy="5520479"/>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1/30/2019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1/30/2019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1/30/2019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65761" y="400473"/>
            <a:ext cx="2406650" cy="170434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a:t>Click to edit Master title style</a:t>
            </a:r>
          </a:p>
        </p:txBody>
      </p:sp>
      <p:sp>
        <p:nvSpPr>
          <p:cNvPr id="3" name="Text Placeholder 2"/>
          <p:cNvSpPr>
            <a:spLocks noGrp="1"/>
          </p:cNvSpPr>
          <p:nvPr>
            <p:ph type="body" idx="2"/>
          </p:nvPr>
        </p:nvSpPr>
        <p:spPr>
          <a:xfrm>
            <a:off x="365761" y="2235201"/>
            <a:ext cx="2406650" cy="6749839"/>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2860040" y="400474"/>
            <a:ext cx="4089400" cy="8584566"/>
          </a:xfrm>
        </p:spPr>
        <p:txBody>
          <a:bodyPr/>
          <a:lstStyle>
            <a:lvl1pPr>
              <a:defRPr sz="2600"/>
            </a:lvl1pPr>
            <a:lvl2pPr>
              <a:defRPr sz="2400"/>
            </a:lvl2pPr>
            <a:lvl3pPr>
              <a:defRPr sz="22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63040" y="894080"/>
            <a:ext cx="4389120" cy="766022"/>
          </a:xfrm>
        </p:spPr>
        <p:txBody>
          <a:bodyPr lIns="45720" rIns="45720" bIns="0" anchor="b">
            <a:sp3d prstMaterial="softEdge"/>
          </a:bodyPr>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1463040" y="2686897"/>
            <a:ext cx="4389120" cy="581152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463040" y="1711287"/>
            <a:ext cx="4389120" cy="777850"/>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365760" y="402802"/>
            <a:ext cx="6583680" cy="16764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a:t>Click to edit Master title style</a:t>
            </a:r>
          </a:p>
        </p:txBody>
      </p:sp>
      <p:sp>
        <p:nvSpPr>
          <p:cNvPr id="13" name="Text Placeholder 12"/>
          <p:cNvSpPr>
            <a:spLocks noGrp="1"/>
          </p:cNvSpPr>
          <p:nvPr>
            <p:ph type="body" idx="1"/>
          </p:nvPr>
        </p:nvSpPr>
        <p:spPr>
          <a:xfrm>
            <a:off x="365760" y="2346960"/>
            <a:ext cx="6583680" cy="6906768"/>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365760" y="9411124"/>
            <a:ext cx="1706880" cy="535517"/>
          </a:xfrm>
          <a:prstGeom prst="rect">
            <a:avLst/>
          </a:prstGeom>
        </p:spPr>
        <p:txBody>
          <a:bodyPr vert="horz" anchor="b"/>
          <a:lstStyle>
            <a:lvl1pPr algn="l" eaLnBrk="1" latinLnBrk="0" hangingPunct="1">
              <a:defRPr kumimoji="0" sz="1200">
                <a:solidFill>
                  <a:schemeClr val="tx1">
                    <a:shade val="50000"/>
                  </a:schemeClr>
                </a:solidFill>
              </a:defRPr>
            </a:lvl1pPr>
          </a:lstStyle>
          <a:p>
            <a:fld id="{1D8BD707-D9CF-40AE-B4C6-C98DA3205C09}" type="datetimeFigureOut">
              <a:rPr lang="en-US" smtClean="0"/>
              <a:pPr/>
              <a:t>1/30/2019</a:t>
            </a:fld>
            <a:endParaRPr lang="en-US"/>
          </a:p>
        </p:txBody>
      </p:sp>
      <p:sp>
        <p:nvSpPr>
          <p:cNvPr id="3" name="Footer Placeholder 2"/>
          <p:cNvSpPr>
            <a:spLocks noGrp="1"/>
          </p:cNvSpPr>
          <p:nvPr>
            <p:ph type="ftr" sz="quarter" idx="3"/>
          </p:nvPr>
        </p:nvSpPr>
        <p:spPr>
          <a:xfrm>
            <a:off x="2499360" y="9411124"/>
            <a:ext cx="2316480" cy="535517"/>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6339840" y="9411124"/>
            <a:ext cx="609600" cy="535517"/>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5.jpeg"/><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12101"/>
          <a:stretch/>
        </p:blipFill>
        <p:spPr bwMode="auto">
          <a:xfrm>
            <a:off x="0" y="0"/>
            <a:ext cx="7315200" cy="4274219"/>
          </a:xfrm>
          <a:prstGeom prst="rect">
            <a:avLst/>
          </a:prstGeom>
          <a:ln w="9525">
            <a:noFill/>
            <a:miter lim="800000"/>
            <a:headEnd/>
            <a:tailEnd/>
          </a:ln>
          <a:effectLst/>
          <a:extLst>
            <a:ext uri="{909E8E84-426E-40DD-AFC4-6F175D3DCCD1}">
              <a14:hiddenFill xmlns:a14="http://schemas.microsoft.com/office/drawing/2010/main">
                <a:solidFill>
                  <a:schemeClr val="accent1"/>
                </a:solidFill>
              </a14:hiddenFill>
            </a:ext>
          </a:extLst>
        </p:spPr>
      </p:pic>
      <p:sp>
        <p:nvSpPr>
          <p:cNvPr id="21" name="Rectangle 20"/>
          <p:cNvSpPr/>
          <p:nvPr/>
        </p:nvSpPr>
        <p:spPr>
          <a:xfrm>
            <a:off x="1" y="9075882"/>
            <a:ext cx="7315198" cy="985839"/>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905000" y="6013085"/>
            <a:ext cx="5406228" cy="2907956"/>
          </a:xfrm>
        </p:spPr>
        <p:txBody>
          <a:bodyPr anchor="ctr">
            <a:noAutofit/>
          </a:bodyPr>
          <a:lstStyle/>
          <a:p>
            <a:r>
              <a:rPr lang="en-US" sz="1400" dirty="0">
                <a:solidFill>
                  <a:schemeClr val="tx2">
                    <a:lumMod val="75000"/>
                  </a:schemeClr>
                </a:solidFill>
                <a:latin typeface="Century Gothic" panose="020B0502020202020204" pitchFamily="34" charset="0"/>
              </a:rPr>
              <a:t>This stunning brick home is very well maintained. Formal living, formal dining, family room with gas fire place, eat in kitchen with plenty of granite counter and cabinet space. Master suite is spacious and master bath has dual vanities, granite counters, generous walk in closet, and soaking tub with a new extended shower. Fourth bedroom over garage makes a perfect extending living area, play room or private bedroom. Screened porch over looks a private back yard with a double gate on one side and single gate on the opposite side. New Roof, New leaf guard gutter system, New vapor barrier with Newer heating and air make this rare one owner home a new buyers dream!!!</a:t>
            </a:r>
          </a:p>
        </p:txBody>
      </p:sp>
      <p:sp>
        <p:nvSpPr>
          <p:cNvPr id="23" name="Rectangle 22"/>
          <p:cNvSpPr/>
          <p:nvPr/>
        </p:nvSpPr>
        <p:spPr>
          <a:xfrm>
            <a:off x="0" y="3581400"/>
            <a:ext cx="7315200" cy="707886"/>
          </a:xfrm>
          <a:prstGeom prst="rect">
            <a:avLst/>
          </a:prstGeom>
          <a:noFill/>
        </p:spPr>
        <p:txBody>
          <a:bodyPr wrap="square">
            <a:spAutoFit/>
          </a:bodyPr>
          <a:lstStyle/>
          <a:p>
            <a:r>
              <a:rPr lang="en-US" sz="4000" b="1" dirty="0">
                <a:ln w="3175">
                  <a:noFill/>
                </a:ln>
                <a:solidFill>
                  <a:schemeClr val="bg1"/>
                </a:solidFill>
                <a:latin typeface="Freestyle Script" panose="030804020302050B0404" pitchFamily="66" charset="0"/>
              </a:rPr>
              <a:t>Stately 1-Owner Home In The Hamlets!</a:t>
            </a:r>
          </a:p>
        </p:txBody>
      </p:sp>
      <p:sp>
        <p:nvSpPr>
          <p:cNvPr id="2" name="Title 1"/>
          <p:cNvSpPr>
            <a:spLocks noGrp="1"/>
          </p:cNvSpPr>
          <p:nvPr>
            <p:ph type="ctrTitle"/>
          </p:nvPr>
        </p:nvSpPr>
        <p:spPr>
          <a:xfrm>
            <a:off x="1905000" y="4459713"/>
            <a:ext cx="5402260" cy="1424684"/>
          </a:xfrm>
        </p:spPr>
        <p:txBody>
          <a:bodyPr anchor="ctr">
            <a:noAutofit/>
            <a:scene3d>
              <a:camera prst="orthographicFront"/>
              <a:lightRig rig="soft" dir="t">
                <a:rot lat="0" lon="0" rev="17220000"/>
              </a:lightRig>
            </a:scene3d>
            <a:sp3d prstMaterial="softEdge"/>
          </a:bodyPr>
          <a:lstStyle/>
          <a:p>
            <a:r>
              <a:rPr lang="en-US" sz="2800" b="0" cap="none" dirty="0">
                <a:ln w="10541" cmpd="sng">
                  <a:noFill/>
                  <a:prstDash val="solid"/>
                </a:ln>
                <a:solidFill>
                  <a:schemeClr val="tx2"/>
                </a:solidFill>
                <a:effectLst/>
                <a:latin typeface="Century Gothic" panose="020B0502020202020204" pitchFamily="34" charset="0"/>
              </a:rPr>
              <a:t>100 </a:t>
            </a:r>
            <a:r>
              <a:rPr lang="en-US" sz="2800" b="0" cap="none" dirty="0" err="1">
                <a:ln w="10541" cmpd="sng">
                  <a:noFill/>
                  <a:prstDash val="solid"/>
                </a:ln>
                <a:solidFill>
                  <a:schemeClr val="tx2"/>
                </a:solidFill>
                <a:effectLst/>
                <a:latin typeface="Century Gothic" panose="020B0502020202020204" pitchFamily="34" charset="0"/>
              </a:rPr>
              <a:t>Iken</a:t>
            </a:r>
            <a:r>
              <a:rPr lang="en-US" sz="2800" b="0" cap="none" dirty="0">
                <a:ln w="10541" cmpd="sng">
                  <a:noFill/>
                  <a:prstDash val="solid"/>
                </a:ln>
                <a:solidFill>
                  <a:schemeClr val="tx2"/>
                </a:solidFill>
                <a:effectLst/>
                <a:latin typeface="Century Gothic" panose="020B0502020202020204" pitchFamily="34" charset="0"/>
              </a:rPr>
              <a:t> Circle</a:t>
            </a:r>
            <a:br>
              <a:rPr lang="en-US" sz="2800" b="0" cap="none" dirty="0">
                <a:ln w="10541" cmpd="sng">
                  <a:noFill/>
                  <a:prstDash val="solid"/>
                </a:ln>
                <a:solidFill>
                  <a:schemeClr val="tx2"/>
                </a:solidFill>
                <a:effectLst/>
                <a:latin typeface="Century Gothic" panose="020B0502020202020204" pitchFamily="34" charset="0"/>
              </a:rPr>
            </a:br>
            <a:r>
              <a:rPr lang="en-US" sz="1800" b="0" cap="none" dirty="0">
                <a:ln w="10541" cmpd="sng">
                  <a:noFill/>
                  <a:prstDash val="solid"/>
                </a:ln>
                <a:solidFill>
                  <a:schemeClr val="tx2"/>
                </a:solidFill>
                <a:effectLst/>
                <a:latin typeface="Century Gothic" panose="020B0502020202020204" pitchFamily="34" charset="0"/>
              </a:rPr>
              <a:t>Crowfield Plantation :: Goose Creek, SC 29445</a:t>
            </a:r>
            <a:br>
              <a:rPr lang="en-US" sz="1800" b="0" cap="none" dirty="0">
                <a:ln w="10541" cmpd="sng">
                  <a:noFill/>
                  <a:prstDash val="solid"/>
                </a:ln>
                <a:solidFill>
                  <a:schemeClr val="tx2"/>
                </a:solidFill>
                <a:effectLst/>
                <a:latin typeface="Century Gothic" panose="020B0502020202020204" pitchFamily="34" charset="0"/>
              </a:rPr>
            </a:br>
            <a:r>
              <a:rPr lang="en-US" sz="1800" b="0" cap="none" dirty="0">
                <a:ln w="10541" cmpd="sng">
                  <a:noFill/>
                  <a:prstDash val="solid"/>
                </a:ln>
                <a:solidFill>
                  <a:schemeClr val="tx2"/>
                </a:solidFill>
                <a:effectLst/>
                <a:latin typeface="Century Gothic" panose="020B0502020202020204" pitchFamily="34" charset="0"/>
              </a:rPr>
              <a:t>MLS# 18033103 :: $398,000</a:t>
            </a:r>
            <a:br>
              <a:rPr lang="en-US" sz="1800" b="0" cap="none" dirty="0">
                <a:ln w="10541" cmpd="sng">
                  <a:noFill/>
                  <a:prstDash val="solid"/>
                </a:ln>
                <a:solidFill>
                  <a:schemeClr val="tx2"/>
                </a:solidFill>
                <a:effectLst/>
                <a:latin typeface="Century Gothic" panose="020B0502020202020204" pitchFamily="34" charset="0"/>
              </a:rPr>
            </a:br>
            <a:r>
              <a:rPr lang="en-US" sz="1800" b="0" cap="none" dirty="0">
                <a:ln w="10541" cmpd="sng">
                  <a:noFill/>
                  <a:prstDash val="solid"/>
                </a:ln>
                <a:solidFill>
                  <a:schemeClr val="tx2"/>
                </a:solidFill>
                <a:effectLst/>
                <a:latin typeface="Century Gothic" panose="020B0502020202020204" pitchFamily="34" charset="0"/>
              </a:rPr>
              <a:t>4 Bed / 2½  Bath</a:t>
            </a:r>
            <a:endParaRPr lang="en-US" sz="1200" b="0" cap="none" dirty="0">
              <a:ln w="10541" cmpd="sng">
                <a:noFill/>
                <a:prstDash val="solid"/>
              </a:ln>
              <a:solidFill>
                <a:schemeClr val="tx2"/>
              </a:solidFill>
              <a:effectLst/>
              <a:latin typeface="Century Gothic" panose="020B0502020202020204" pitchFamily="34" charset="0"/>
            </a:endParaRPr>
          </a:p>
        </p:txBody>
      </p:sp>
      <p:sp>
        <p:nvSpPr>
          <p:cNvPr id="5" name="Diagonal Stripe 4"/>
          <p:cNvSpPr/>
          <p:nvPr/>
        </p:nvSpPr>
        <p:spPr>
          <a:xfrm rot="10800000">
            <a:off x="7802042" y="2636803"/>
            <a:ext cx="1827110" cy="1828800"/>
          </a:xfrm>
          <a:prstGeom prst="diagStripe">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solidFill>
                <a:schemeClr val="bg1"/>
              </a:solidFill>
            </a:endParaRPr>
          </a:p>
        </p:txBody>
      </p:sp>
      <p:sp>
        <p:nvSpPr>
          <p:cNvPr id="6" name="TextBox 5"/>
          <p:cNvSpPr txBox="1"/>
          <p:nvPr/>
        </p:nvSpPr>
        <p:spPr>
          <a:xfrm rot="18843472">
            <a:off x="8150276" y="3531388"/>
            <a:ext cx="1548950" cy="400110"/>
          </a:xfrm>
          <a:prstGeom prst="rect">
            <a:avLst/>
          </a:prstGeom>
          <a:noFill/>
        </p:spPr>
        <p:txBody>
          <a:bodyPr wrap="none" rtlCol="0">
            <a:spAutoFit/>
          </a:bodyPr>
          <a:lstStyle/>
          <a:p>
            <a:pPr algn="ctr"/>
            <a:r>
              <a:rPr lang="en-US" b="1" i="1" dirty="0">
                <a:solidFill>
                  <a:schemeClr val="bg1"/>
                </a:solidFill>
                <a:effectLst>
                  <a:outerShdw blurRad="38100" dist="38100" dir="2700000" algn="tl">
                    <a:srgbClr val="000000">
                      <a:alpha val="43137"/>
                    </a:srgbClr>
                  </a:outerShdw>
                </a:effectLst>
                <a:latin typeface="Trebuchet MS" panose="020B0603020202020204" pitchFamily="34" charset="0"/>
              </a:rPr>
              <a:t>2.67 Acres!</a:t>
            </a:r>
          </a:p>
        </p:txBody>
      </p:sp>
      <p:pic>
        <p:nvPicPr>
          <p:cNvPr id="24" name="Picture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194" y="6013084"/>
            <a:ext cx="1825277" cy="1368957"/>
          </a:xfrm>
          <a:prstGeom prst="rect">
            <a:avLst/>
          </a:prstGeom>
          <a:ln>
            <a:noFill/>
          </a:ln>
        </p:spPr>
      </p:pic>
      <p:pic>
        <p:nvPicPr>
          <p:cNvPr id="27" name="Picture 2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193" y="7567534"/>
            <a:ext cx="1824079" cy="1368059"/>
          </a:xfrm>
          <a:prstGeom prst="rect">
            <a:avLst/>
          </a:prstGeom>
          <a:ln>
            <a:noFill/>
          </a:ln>
        </p:spPr>
      </p:pic>
      <p:pic>
        <p:nvPicPr>
          <p:cNvPr id="19" name="Picture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194" y="4459713"/>
            <a:ext cx="1823838" cy="1367878"/>
          </a:xfrm>
          <a:prstGeom prst="rect">
            <a:avLst/>
          </a:prstGeom>
          <a:ln>
            <a:noFill/>
          </a:ln>
        </p:spPr>
      </p:pic>
      <p:sp>
        <p:nvSpPr>
          <p:cNvPr id="16" name="Rectangle 15">
            <a:extLst>
              <a:ext uri="{FF2B5EF4-FFF2-40B4-BE49-F238E27FC236}">
                <a16:creationId xmlns:a16="http://schemas.microsoft.com/office/drawing/2014/main" id="{35702A6A-03A4-4667-9B6F-9FB8A7C247C8}"/>
              </a:ext>
            </a:extLst>
          </p:cNvPr>
          <p:cNvSpPr/>
          <p:nvPr/>
        </p:nvSpPr>
        <p:spPr>
          <a:xfrm>
            <a:off x="1" y="9075882"/>
            <a:ext cx="7315198" cy="985839"/>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E661ACE6-6C4C-4499-9CED-E3DE4F3AD8BB}"/>
              </a:ext>
            </a:extLst>
          </p:cNvPr>
          <p:cNvSpPr/>
          <p:nvPr/>
        </p:nvSpPr>
        <p:spPr>
          <a:xfrm>
            <a:off x="1" y="9198114"/>
            <a:ext cx="7315199" cy="646331"/>
          </a:xfrm>
          <a:prstGeom prst="rect">
            <a:avLst/>
          </a:prstGeom>
        </p:spPr>
        <p:txBody>
          <a:bodyPr wrap="square">
            <a:spAutoFit/>
          </a:bodyPr>
          <a:lstStyle/>
          <a:p>
            <a:pPr algn="ctr"/>
            <a:r>
              <a:rPr lang="en-US" sz="1400" dirty="0">
                <a:solidFill>
                  <a:srgbClr val="00325C"/>
                </a:solidFill>
                <a:latin typeface="Century Gothic" panose="020B0502020202020204" pitchFamily="34" charset="0"/>
              </a:rPr>
              <a:t>Connie White, Broker</a:t>
            </a:r>
          </a:p>
          <a:p>
            <a:pPr algn="ctr"/>
            <a:r>
              <a:rPr lang="en-US" sz="1100" dirty="0">
                <a:solidFill>
                  <a:srgbClr val="00325C"/>
                </a:solidFill>
                <a:latin typeface="Century Gothic" panose="020B0502020202020204" pitchFamily="34" charset="0"/>
              </a:rPr>
              <a:t>843-532-3356</a:t>
            </a:r>
          </a:p>
          <a:p>
            <a:pPr algn="ctr"/>
            <a:r>
              <a:rPr lang="en-US" sz="1100" dirty="0">
                <a:solidFill>
                  <a:srgbClr val="00325C"/>
                </a:solidFill>
                <a:latin typeface="Century Gothic" panose="020B0502020202020204" pitchFamily="34" charset="0"/>
              </a:rPr>
              <a:t>connie@chrepros.com · conniewhiterealestate.com</a:t>
            </a:r>
            <a:endParaRPr lang="en-US" sz="1000" dirty="0">
              <a:solidFill>
                <a:srgbClr val="00325C"/>
              </a:solidFill>
              <a:latin typeface="Century Gothic" panose="020B0502020202020204" pitchFamily="34" charset="0"/>
            </a:endParaRPr>
          </a:p>
        </p:txBody>
      </p:sp>
      <p:sp>
        <p:nvSpPr>
          <p:cNvPr id="26" name="Rectangle 25">
            <a:extLst>
              <a:ext uri="{FF2B5EF4-FFF2-40B4-BE49-F238E27FC236}">
                <a16:creationId xmlns:a16="http://schemas.microsoft.com/office/drawing/2014/main" id="{378C3E41-8891-4776-A15C-2CB9AF1CD422}"/>
              </a:ext>
            </a:extLst>
          </p:cNvPr>
          <p:cNvSpPr/>
          <p:nvPr/>
        </p:nvSpPr>
        <p:spPr>
          <a:xfrm>
            <a:off x="-12703" y="9856533"/>
            <a:ext cx="7327903" cy="200055"/>
          </a:xfrm>
          <a:prstGeom prst="rect">
            <a:avLst/>
          </a:prstGeom>
        </p:spPr>
        <p:txBody>
          <a:bodyPr wrap="square" anchor="ctr">
            <a:spAutoFit/>
          </a:bodyPr>
          <a:lstStyle/>
          <a:p>
            <a:pPr algn="ctr"/>
            <a:r>
              <a:rPr lang="en-US" sz="700" dirty="0">
                <a:solidFill>
                  <a:schemeClr val="accent1">
                    <a:lumMod val="50000"/>
                  </a:schemeClr>
                </a:solidFill>
                <a:latin typeface="Century Gothic" panose="020B0502020202020204" pitchFamily="34" charset="0"/>
              </a:rPr>
              <a:t>Charleston Homes · 597 Old Mt. Holly Road · Suite 301 · Goose Creek, SC 29445</a:t>
            </a:r>
          </a:p>
        </p:txBody>
      </p:sp>
      <p:pic>
        <p:nvPicPr>
          <p:cNvPr id="28" name="Picture 27">
            <a:extLst>
              <a:ext uri="{FF2B5EF4-FFF2-40B4-BE49-F238E27FC236}">
                <a16:creationId xmlns:a16="http://schemas.microsoft.com/office/drawing/2014/main" id="{867F4767-2401-4E25-9CB0-E3E47AA1FE2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0821" y="9250275"/>
            <a:ext cx="849342" cy="643440"/>
          </a:xfrm>
          <a:prstGeom prst="rect">
            <a:avLst/>
          </a:prstGeom>
          <a:ln w="12700">
            <a:noFill/>
          </a:ln>
          <a:effectLst/>
        </p:spPr>
      </p:pic>
      <p:pic>
        <p:nvPicPr>
          <p:cNvPr id="29" name="Picture 28">
            <a:extLst>
              <a:ext uri="{FF2B5EF4-FFF2-40B4-BE49-F238E27FC236}">
                <a16:creationId xmlns:a16="http://schemas.microsoft.com/office/drawing/2014/main" id="{8492DED7-BD0A-4511-9144-B35AC2B46AC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912305" y="9250275"/>
            <a:ext cx="1250495" cy="661447"/>
          </a:xfrm>
          <a:prstGeom prst="rect">
            <a:avLst/>
          </a:prstGeom>
        </p:spPr>
      </p:pic>
    </p:spTree>
    <p:extLst>
      <p:ext uri="{BB962C8B-B14F-4D97-AF65-F5344CB8AC3E}">
        <p14:creationId xmlns:p14="http://schemas.microsoft.com/office/powerpoint/2010/main" val="412795034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385</TotalTime>
  <Words>175</Words>
  <Application>Microsoft Office PowerPoint</Application>
  <PresentationFormat>Custom</PresentationFormat>
  <Paragraphs>8</Paragraphs>
  <Slides>1</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vt:i4>
      </vt:variant>
    </vt:vector>
  </HeadingPairs>
  <TitlesOfParts>
    <vt:vector size="10" baseType="lpstr">
      <vt:lpstr>Book Antiqua</vt:lpstr>
      <vt:lpstr>Century Gothic</vt:lpstr>
      <vt:lpstr>Freestyle Script</vt:lpstr>
      <vt:lpstr>Lucida Sans</vt:lpstr>
      <vt:lpstr>Trebuchet MS</vt:lpstr>
      <vt:lpstr>Wingdings</vt:lpstr>
      <vt:lpstr>Wingdings 2</vt:lpstr>
      <vt:lpstr>Wingdings 3</vt:lpstr>
      <vt:lpstr>Apex</vt:lpstr>
      <vt:lpstr>100 Iken Circle Crowfield Plantation :: Goose Creek, SC 29445 MLS# 18033103 :: $398,000 4 Bed / 2½  Bath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72</cp:revision>
  <dcterms:created xsi:type="dcterms:W3CDTF">2006-08-16T00:00:00Z</dcterms:created>
  <dcterms:modified xsi:type="dcterms:W3CDTF">2019-01-30T14:04:53Z</dcterms:modified>
</cp:coreProperties>
</file>