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2244"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0951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1810384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598619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423374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B87BD2-079C-4EE9-A540-83B3FE7E79BA}"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17438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B87BD2-079C-4EE9-A540-83B3FE7E79BA}" type="datetimeFigureOut">
              <a:rPr lang="en-US" smtClean="0"/>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1698917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B87BD2-079C-4EE9-A540-83B3FE7E79BA}" type="datetimeFigureOut">
              <a:rPr lang="en-US" smtClean="0"/>
              <a:t>5/16/2019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4035148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B87BD2-079C-4EE9-A540-83B3FE7E79BA}" type="datetimeFigureOut">
              <a:rPr lang="en-US" smtClean="0"/>
              <a:t>5/16/2019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1728414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B87BD2-079C-4EE9-A540-83B3FE7E79BA}" type="datetimeFigureOut">
              <a:rPr lang="en-US" smtClean="0"/>
              <a:t>5/16/2019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868188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0B87BD2-079C-4EE9-A540-83B3FE7E79BA}" type="datetimeFigureOut">
              <a:rPr lang="en-US" smtClean="0"/>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221910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0B87BD2-079C-4EE9-A540-83B3FE7E79BA}" type="datetimeFigureOut">
              <a:rPr lang="en-US" smtClean="0"/>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3072925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0B87BD2-079C-4EE9-A540-83B3FE7E79BA}" type="datetimeFigureOut">
              <a:rPr lang="en-US" smtClean="0"/>
              <a:t>5/16/2019</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6383DD48-4707-442F-9460-CED50651938C}" type="slidenum">
              <a:rPr lang="en-US" smtClean="0"/>
              <a:t>‹#›</a:t>
            </a:fld>
            <a:endParaRPr lang="en-US"/>
          </a:p>
        </p:txBody>
      </p:sp>
    </p:spTree>
    <p:extLst>
      <p:ext uri="{BB962C8B-B14F-4D97-AF65-F5344CB8AC3E}">
        <p14:creationId xmlns:p14="http://schemas.microsoft.com/office/powerpoint/2010/main" val="27023913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gif"/><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7772400" cy="5124659"/>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6" name="Text Box 12"/>
          <p:cNvSpPr txBox="1">
            <a:spLocks noChangeArrowheads="1"/>
          </p:cNvSpPr>
          <p:nvPr/>
        </p:nvSpPr>
        <p:spPr bwMode="auto">
          <a:xfrm>
            <a:off x="0" y="8977639"/>
            <a:ext cx="77724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defTabSz="914400" eaLnBrk="0" fontAlgn="base" hangingPunct="0">
              <a:spcBef>
                <a:spcPct val="0"/>
              </a:spcBef>
              <a:spcAft>
                <a:spcPct val="0"/>
              </a:spcAft>
            </a:pPr>
            <a:r>
              <a:rPr lang="en-US" altLang="en-US" sz="1600" dirty="0">
                <a:solidFill>
                  <a:schemeClr val="tx2"/>
                </a:solidFill>
                <a:latin typeface="Arial" panose="020B0604020202020204" pitchFamily="34" charset="0"/>
                <a:cs typeface="Arial" panose="020B0604020202020204" pitchFamily="34" charset="0"/>
              </a:rPr>
              <a:t>Greg Gelber</a:t>
            </a:r>
          </a:p>
          <a:p>
            <a:pPr lvl="0" algn="ctr" defTabSz="914400" eaLnBrk="0" fontAlgn="base" hangingPunct="0">
              <a:spcBef>
                <a:spcPct val="0"/>
              </a:spcBef>
              <a:spcAft>
                <a:spcPct val="0"/>
              </a:spcAft>
            </a:pPr>
            <a:r>
              <a:rPr lang="en-US" altLang="en-US" sz="1000" dirty="0">
                <a:solidFill>
                  <a:schemeClr val="tx2"/>
                </a:solidFill>
                <a:latin typeface="Arial" panose="020B0604020202020204" pitchFamily="34" charset="0"/>
                <a:cs typeface="Arial" panose="020B0604020202020204" pitchFamily="34" charset="0"/>
              </a:rPr>
              <a:t>(843) 494-2354</a:t>
            </a:r>
          </a:p>
          <a:p>
            <a:pPr lvl="0" algn="ctr" defTabSz="914400" eaLnBrk="0" fontAlgn="base" hangingPunct="0">
              <a:spcBef>
                <a:spcPct val="0"/>
              </a:spcBef>
              <a:spcAft>
                <a:spcPct val="0"/>
              </a:spcAft>
            </a:pPr>
            <a:r>
              <a:rPr lang="en-US" altLang="en-US" sz="1000" dirty="0">
                <a:solidFill>
                  <a:schemeClr val="tx2"/>
                </a:solidFill>
                <a:latin typeface="Arial" panose="020B0604020202020204" pitchFamily="34" charset="0"/>
                <a:cs typeface="Arial" panose="020B0604020202020204" pitchFamily="34" charset="0"/>
              </a:rPr>
              <a:t>greg.gelber@agentownedrealty.com</a:t>
            </a:r>
            <a:endParaRPr kumimoji="0" lang="en-US" altLang="en-US" sz="1000" i="0" u="none" strike="noStrike" cap="none" normalizeH="0" baseline="0" dirty="0">
              <a:ln>
                <a:noFill/>
              </a:ln>
              <a:solidFill>
                <a:schemeClr val="tx2"/>
              </a:solidFill>
              <a:effectLst/>
              <a:latin typeface="Arial" panose="020B0604020202020204" pitchFamily="34" charset="0"/>
              <a:cs typeface="Arial" panose="020B060402020202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728" y="9078497"/>
            <a:ext cx="563335" cy="623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5" name="Picture 1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84588" y="9188972"/>
            <a:ext cx="905325" cy="414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Text Box 13"/>
          <p:cNvSpPr txBox="1">
            <a:spLocks noChangeArrowheads="1"/>
          </p:cNvSpPr>
          <p:nvPr/>
        </p:nvSpPr>
        <p:spPr bwMode="auto">
          <a:xfrm>
            <a:off x="1" y="9802131"/>
            <a:ext cx="7772399" cy="2499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defTabSz="914400" eaLnBrk="0" fontAlgn="base" hangingPunct="0">
              <a:spcBef>
                <a:spcPct val="0"/>
              </a:spcBef>
              <a:spcAft>
                <a:spcPct val="0"/>
              </a:spcAft>
            </a:pPr>
            <a:r>
              <a:rPr lang="en-US" altLang="en-US" sz="1050" dirty="0">
                <a:solidFill>
                  <a:schemeClr val="tx2"/>
                </a:solidFill>
                <a:latin typeface="Arial" panose="020B0604020202020204" pitchFamily="34" charset="0"/>
                <a:cs typeface="Arial" panose="020B0604020202020204" pitchFamily="34" charset="0"/>
              </a:rPr>
              <a:t>AgentOwned Charleston Group | 902 Savannah Hwy | Charleston, SC 29407-7802</a:t>
            </a:r>
            <a:endParaRPr kumimoji="0" lang="en-US" altLang="en-US" sz="1400" i="0" u="none" strike="noStrike" cap="none" normalizeH="0" baseline="0" dirty="0">
              <a:ln>
                <a:noFill/>
              </a:ln>
              <a:solidFill>
                <a:schemeClr val="tx2"/>
              </a:solidFill>
              <a:effectLst/>
              <a:latin typeface="Arial" panose="020B0604020202020204" pitchFamily="34" charset="0"/>
              <a:cs typeface="Arial" panose="020B0604020202020204" pitchFamily="34" charset="0"/>
            </a:endParaRPr>
          </a:p>
        </p:txBody>
      </p:sp>
      <p:sp>
        <p:nvSpPr>
          <p:cNvPr id="9" name="Rectangle 8"/>
          <p:cNvSpPr/>
          <p:nvPr/>
        </p:nvSpPr>
        <p:spPr>
          <a:xfrm>
            <a:off x="-101600" y="0"/>
            <a:ext cx="7975601" cy="475196"/>
          </a:xfrm>
          <a:prstGeom prst="rect">
            <a:avLst/>
          </a:prstGeom>
          <a:solidFill>
            <a:schemeClr val="tx2"/>
          </a:solidFill>
          <a:effectLst>
            <a:outerShdw blurRad="50800" dist="38100" dir="5400000" algn="t" rotWithShape="0">
              <a:prstClr val="black">
                <a:alpha val="40000"/>
              </a:prstClr>
            </a:outerShdw>
          </a:effectLst>
        </p:spPr>
        <p:txBody>
          <a:bodyPr wrap="square">
            <a:spAutoFit/>
          </a:bodyPr>
          <a:lstStyle/>
          <a:p>
            <a:pPr algn="ctr"/>
            <a:r>
              <a:rPr lang="en-US" sz="2400" b="1" i="1" dirty="0">
                <a:ln w="0">
                  <a:noFill/>
                </a:ln>
                <a:solidFill>
                  <a:srgbClr val="FFFF00"/>
                </a:solidFill>
                <a:latin typeface="Arial" panose="020B0604020202020204" pitchFamily="34" charset="0"/>
                <a:cs typeface="Arial" panose="020B0604020202020204" pitchFamily="34" charset="0"/>
              </a:rPr>
              <a:t>Stunning Waterfront Home In Seaside Plantation</a:t>
            </a:r>
          </a:p>
        </p:txBody>
      </p:sp>
      <p:sp>
        <p:nvSpPr>
          <p:cNvPr id="19" name="Rectangle 18"/>
          <p:cNvSpPr/>
          <p:nvPr/>
        </p:nvSpPr>
        <p:spPr>
          <a:xfrm>
            <a:off x="0" y="6648885"/>
            <a:ext cx="7772400" cy="830997"/>
          </a:xfrm>
          <a:prstGeom prst="rect">
            <a:avLst/>
          </a:prstGeom>
        </p:spPr>
        <p:txBody>
          <a:bodyPr wrap="square">
            <a:spAutoFit/>
          </a:bodyPr>
          <a:lstStyle/>
          <a:p>
            <a:pPr algn="ctr"/>
            <a:r>
              <a:rPr lang="fr-FR" sz="2400" b="1" dirty="0">
                <a:ln w="0">
                  <a:noFill/>
                </a:ln>
                <a:solidFill>
                  <a:schemeClr val="bg1"/>
                </a:solidFill>
                <a:latin typeface="Arial" panose="020B0604020202020204" pitchFamily="34" charset="0"/>
                <a:cs typeface="Arial" panose="020B0604020202020204" pitchFamily="34" charset="0"/>
              </a:rPr>
              <a:t>82 Sans Souci Street</a:t>
            </a:r>
          </a:p>
          <a:p>
            <a:pPr algn="ctr"/>
            <a:r>
              <a:rPr lang="fr-FR" sz="2400" b="1" dirty="0">
                <a:ln w="0">
                  <a:noFill/>
                </a:ln>
                <a:solidFill>
                  <a:schemeClr val="bg1"/>
                </a:solidFill>
                <a:latin typeface="Arial" panose="020B0604020202020204" pitchFamily="34" charset="0"/>
                <a:cs typeface="Arial" panose="020B0604020202020204" pitchFamily="34" charset="0"/>
              </a:rPr>
              <a:t>Charleston, SC 29403 </a:t>
            </a:r>
            <a:endParaRPr lang="en-US" dirty="0">
              <a:ln w="0">
                <a:noFill/>
              </a:ln>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rot="19225153">
            <a:off x="-5024307" y="-1439796"/>
            <a:ext cx="6020790" cy="2246769"/>
          </a:xfrm>
          <a:prstGeom prst="rect">
            <a:avLst/>
          </a:prstGeom>
        </p:spPr>
        <p:txBody>
          <a:bodyPr wrap="square">
            <a:spAutoFit/>
          </a:bodyPr>
          <a:lstStyle/>
          <a:p>
            <a:r>
              <a:rPr lang="en-US" sz="14000" dirty="0">
                <a:ln w="0">
                  <a:solidFill>
                    <a:schemeClr val="tx1"/>
                  </a:solidFill>
                </a:ln>
                <a:noFill/>
                <a:latin typeface="Stencil" panose="040409050D0802020404" pitchFamily="82" charset="0"/>
              </a:rPr>
              <a:t>DRAFT</a:t>
            </a:r>
          </a:p>
        </p:txBody>
      </p:sp>
      <p:sp>
        <p:nvSpPr>
          <p:cNvPr id="5" name="Text Box 4"/>
          <p:cNvSpPr txBox="1">
            <a:spLocks noChangeArrowheads="1"/>
          </p:cNvSpPr>
          <p:nvPr/>
        </p:nvSpPr>
        <p:spPr bwMode="auto">
          <a:xfrm>
            <a:off x="67212" y="5124660"/>
            <a:ext cx="7705187" cy="278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defTabSz="914400" eaLnBrk="0" fontAlgn="base" hangingPunct="0">
              <a:spcBef>
                <a:spcPct val="0"/>
              </a:spcBef>
              <a:spcAft>
                <a:spcPct val="0"/>
              </a:spcAft>
            </a:pPr>
            <a:r>
              <a:rPr lang="en-US" altLang="en-US" sz="1200" dirty="0">
                <a:solidFill>
                  <a:schemeClr val="tx2"/>
                </a:solidFill>
                <a:latin typeface="Arial" panose="020B0604020202020204" pitchFamily="34" charset="0"/>
                <a:cs typeface="Arial" panose="020B0604020202020204" pitchFamily="34" charset="0"/>
              </a:rPr>
              <a:t>Stunning home with water-views from every room. Live oaks and double porches welcome you home. The house offers an open floor plan with thoughtfully selected, luxurious finishes throughout. A grand living room opens up to an expansive marsh-scape and blue skies from your private spot off of Clark Sound. In the heart of the home is a chef's kitchen boasting cork flooring imported from Portugal, custom cabinetry, high end appliances, and an abundance of storage. The kitchen and living room open up onto the 68' deck, expanding the length of the home overlooking the water. The downstairs master bedroom continues the theme of expansive marsh views and durable hardwoods, with a generous walk-in closet and an elegant custom bathroom. Two vanities, a deep soaking tub, large walk-in shower, and cork flooring are just a few of the highlights in this beautiful master bath. The inviting second floor greets you with an airy landing that can be used as a reading nook or TV room. Off the landing you'll find the second master bedroom, overlooking the natural surroundings. Both upstairs bedrooms have their own large full bath. On the ground floor an enclosed two car garage provides ample room for up to 4 vehicles or a small boat. There's a neighborhood boat ramp that gives you access to the endless Lowcountry waterways. This home is minutes to the beach and conveniently located close to downtown Charleston.</a:t>
            </a:r>
            <a:endParaRPr kumimoji="0" lang="en-US" altLang="en-US" sz="1200" i="0" u="none" strike="noStrike" cap="none" normalizeH="0" baseline="0" dirty="0">
              <a:ln>
                <a:noFill/>
              </a:ln>
              <a:solidFill>
                <a:schemeClr val="tx2"/>
              </a:solidFill>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A4964A7-330D-4933-9B73-6B17934A46F0}"/>
              </a:ext>
            </a:extLst>
          </p:cNvPr>
          <p:cNvSpPr/>
          <p:nvPr/>
        </p:nvSpPr>
        <p:spPr>
          <a:xfrm>
            <a:off x="0" y="4425632"/>
            <a:ext cx="7772400" cy="707886"/>
          </a:xfrm>
          <a:prstGeom prst="rect">
            <a:avLst/>
          </a:prstGeom>
        </p:spPr>
        <p:txBody>
          <a:bodyPr wrap="square">
            <a:spAutoFit/>
          </a:bodyPr>
          <a:lstStyle/>
          <a:p>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 Oak Turn Road</a:t>
            </a:r>
          </a:p>
          <a:p>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Charleston, SC 29412 | MLS# 19012807 | $845,000</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405104AA-E192-4FC1-911D-9D2FEF7E5F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5746" y="7493018"/>
            <a:ext cx="761205" cy="1143000"/>
          </a:xfrm>
          <a:prstGeom prst="rect">
            <a:avLst/>
          </a:prstGeom>
        </p:spPr>
      </p:pic>
      <p:pic>
        <p:nvPicPr>
          <p:cNvPr id="8" name="Picture 7">
            <a:extLst>
              <a:ext uri="{FF2B5EF4-FFF2-40B4-BE49-F238E27FC236}">
                <a16:creationId xmlns:a16="http://schemas.microsoft.com/office/drawing/2014/main" id="{5360A6A4-1A8B-4F83-8B45-24327C965FF1}"/>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4800600" y="7908609"/>
            <a:ext cx="1371600" cy="914400"/>
          </a:xfrm>
          <a:prstGeom prst="rect">
            <a:avLst/>
          </a:prstGeom>
        </p:spPr>
      </p:pic>
      <p:pic>
        <p:nvPicPr>
          <p:cNvPr id="13" name="Picture 12">
            <a:extLst>
              <a:ext uri="{FF2B5EF4-FFF2-40B4-BE49-F238E27FC236}">
                <a16:creationId xmlns:a16="http://schemas.microsoft.com/office/drawing/2014/main" id="{45EAAEE7-2671-4316-8AAC-54039E8424FC}"/>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400800" y="7908609"/>
            <a:ext cx="1371600" cy="914400"/>
          </a:xfrm>
          <a:prstGeom prst="rect">
            <a:avLst/>
          </a:prstGeom>
        </p:spPr>
      </p:pic>
      <p:pic>
        <p:nvPicPr>
          <p:cNvPr id="15" name="Picture 14">
            <a:extLst>
              <a:ext uri="{FF2B5EF4-FFF2-40B4-BE49-F238E27FC236}">
                <a16:creationId xmlns:a16="http://schemas.microsoft.com/office/drawing/2014/main" id="{4BB47456-3FB3-4745-8D9D-05654D1F2663}"/>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200400" y="7908609"/>
            <a:ext cx="1371600" cy="914400"/>
          </a:xfrm>
          <a:prstGeom prst="rect">
            <a:avLst/>
          </a:prstGeom>
        </p:spPr>
      </p:pic>
      <p:pic>
        <p:nvPicPr>
          <p:cNvPr id="17" name="Picture 16">
            <a:extLst>
              <a:ext uri="{FF2B5EF4-FFF2-40B4-BE49-F238E27FC236}">
                <a16:creationId xmlns:a16="http://schemas.microsoft.com/office/drawing/2014/main" id="{42778603-2585-492D-BD8E-53352FBE8213}"/>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1600200" y="7908609"/>
            <a:ext cx="1371600" cy="914400"/>
          </a:xfrm>
          <a:prstGeom prst="rect">
            <a:avLst/>
          </a:prstGeom>
        </p:spPr>
      </p:pic>
      <p:pic>
        <p:nvPicPr>
          <p:cNvPr id="20" name="Picture 19">
            <a:extLst>
              <a:ext uri="{FF2B5EF4-FFF2-40B4-BE49-F238E27FC236}">
                <a16:creationId xmlns:a16="http://schemas.microsoft.com/office/drawing/2014/main" id="{1D7CB1E1-C6FF-42C1-838B-311D2EBF29B8}"/>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0" y="7908609"/>
            <a:ext cx="1371600" cy="914400"/>
          </a:xfrm>
          <a:prstGeom prst="rect">
            <a:avLst/>
          </a:prstGeom>
        </p:spPr>
      </p:pic>
    </p:spTree>
    <p:extLst>
      <p:ext uri="{BB962C8B-B14F-4D97-AF65-F5344CB8AC3E}">
        <p14:creationId xmlns:p14="http://schemas.microsoft.com/office/powerpoint/2010/main" val="38818931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216</TotalTime>
  <Words>315</Words>
  <Application>Microsoft Office PowerPoint</Application>
  <PresentationFormat>Custom</PresentationFormat>
  <Paragraphs>11</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Stencil</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Thomas Price</dc:creator>
  <cp:lastModifiedBy>A. Thomas Price</cp:lastModifiedBy>
  <cp:revision>39</cp:revision>
  <dcterms:created xsi:type="dcterms:W3CDTF">2016-10-21T14:02:21Z</dcterms:created>
  <dcterms:modified xsi:type="dcterms:W3CDTF">2019-05-16T17:22:31Z</dcterms:modified>
</cp:coreProperties>
</file>