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3/22/2019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3/22/2019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3/22/2019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3/22/2019</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3900" dirty="0"/>
              <a:t>THE ORIGINAL IS IRREPLACEABLE!</a:t>
            </a:r>
            <a:endParaRPr lang="en-US" sz="3900" spc="300" dirty="0">
              <a:ln w="10160">
                <a:noFill/>
                <a:prstDash val="solid"/>
              </a:ln>
              <a:solidFill>
                <a:srgbClr val="0070C0"/>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1551" y="8570437"/>
            <a:ext cx="953905" cy="1362722"/>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6640" y="9273570"/>
            <a:ext cx="1349159"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accent5">
                    <a:lumMod val="50000"/>
                  </a:schemeClr>
                </a:solidFill>
              </a:rPr>
              <a:t>RE/MAX Pro Realty, 9209 University Blvd, Charleston, SC 29406</a:t>
            </a:r>
          </a:p>
        </p:txBody>
      </p:sp>
      <p:sp>
        <p:nvSpPr>
          <p:cNvPr id="8" name="Rectangle 7"/>
          <p:cNvSpPr/>
          <p:nvPr/>
        </p:nvSpPr>
        <p:spPr>
          <a:xfrm>
            <a:off x="1333500" y="8574690"/>
            <a:ext cx="3390900" cy="1292662"/>
          </a:xfrm>
          <a:prstGeom prst="rect">
            <a:avLst/>
          </a:prstGeom>
        </p:spPr>
        <p:txBody>
          <a:bodyPr wrap="square">
            <a:spAutoFit/>
          </a:bodyPr>
          <a:lstStyle/>
          <a:p>
            <a:r>
              <a:rPr lang="en-US" sz="1800" b="1" dirty="0">
                <a:solidFill>
                  <a:schemeClr val="accent5">
                    <a:lumMod val="50000"/>
                  </a:schemeClr>
                </a:solidFill>
              </a:rPr>
              <a:t>William R Everett, Jr</a:t>
            </a:r>
          </a:p>
          <a:p>
            <a:endParaRPr lang="en-US" sz="1800" i="1" dirty="0">
              <a:solidFill>
                <a:schemeClr val="accent5">
                  <a:lumMod val="50000"/>
                </a:schemeClr>
              </a:solidFill>
            </a:endParaRPr>
          </a:p>
          <a:p>
            <a:r>
              <a:rPr lang="en-US" sz="1400" dirty="0">
                <a:solidFill>
                  <a:schemeClr val="accent5">
                    <a:lumMod val="50000"/>
                  </a:schemeClr>
                </a:solidFill>
              </a:rPr>
              <a:t>(843) 693-8539– C</a:t>
            </a:r>
            <a:br>
              <a:rPr lang="en-US" sz="1400" dirty="0">
                <a:solidFill>
                  <a:schemeClr val="accent5">
                    <a:lumMod val="50000"/>
                  </a:schemeClr>
                </a:solidFill>
              </a:rPr>
            </a:br>
            <a:r>
              <a:rPr lang="en-US" sz="1400" dirty="0">
                <a:solidFill>
                  <a:schemeClr val="accent5">
                    <a:lumMod val="50000"/>
                  </a:schemeClr>
                </a:solidFill>
              </a:rPr>
              <a:t>(843) 576-2701 – O</a:t>
            </a:r>
          </a:p>
          <a:p>
            <a:r>
              <a:rPr lang="en-US" sz="1400" dirty="0">
                <a:solidFill>
                  <a:schemeClr val="accent5">
                    <a:lumMod val="50000"/>
                  </a:schemeClr>
                </a:solidFill>
              </a:rPr>
              <a:t>bill@theeverettgroup.net</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5080" y="1022568"/>
            <a:ext cx="3697320" cy="2464880"/>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808379" y="975360"/>
            <a:ext cx="3697320"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3200" dirty="0">
                <a:ln w="18415" cmpd="sng">
                  <a:solidFill>
                    <a:srgbClr val="FFFFFF"/>
                  </a:solidFill>
                  <a:prstDash val="solid"/>
                </a:ln>
                <a:effectLst>
                  <a:outerShdw blurRad="63500" dir="3600000" algn="tl" rotWithShape="0">
                    <a:srgbClr val="000000">
                      <a:alpha val="70000"/>
                    </a:srgbClr>
                  </a:outerShdw>
                </a:effectLst>
              </a:rPr>
              <a:t>100 Saluda Drive</a:t>
            </a:r>
          </a:p>
          <a:p>
            <a:pPr algn="r"/>
            <a:endParaRPr lang="en-US" sz="2400" dirty="0">
              <a:ln w="18415" cmpd="sng">
                <a:solidFill>
                  <a:srgbClr val="FFFFFF"/>
                </a:solidFill>
                <a:prstDash val="solid"/>
              </a:ln>
              <a:effectLst>
                <a:outerShdw blurRad="63500" dir="3600000" algn="tl" rotWithShape="0">
                  <a:srgbClr val="000000">
                    <a:alpha val="70000"/>
                  </a:srgbClr>
                </a:outerShdw>
              </a:effectLst>
            </a:endParaRPr>
          </a:p>
          <a:p>
            <a:pPr algn="r"/>
            <a:r>
              <a:rPr lang="en-US" sz="2400" dirty="0">
                <a:ln w="18415" cmpd="sng">
                  <a:solidFill>
                    <a:srgbClr val="FFFFFF"/>
                  </a:solidFill>
                  <a:prstDash val="solid"/>
                </a:ln>
                <a:effectLst>
                  <a:outerShdw blurRad="63500" dir="3600000" algn="tl" rotWithShape="0">
                    <a:srgbClr val="000000">
                      <a:alpha val="70000"/>
                    </a:srgbClr>
                  </a:outerShdw>
                </a:effectLst>
              </a:rPr>
              <a:t>Foxbank Plantation</a:t>
            </a:r>
          </a:p>
          <a:p>
            <a:pPr algn="r"/>
            <a:r>
              <a:rPr lang="en-US" sz="2400" dirty="0">
                <a:ln w="18415" cmpd="sng">
                  <a:solidFill>
                    <a:srgbClr val="FFFFFF"/>
                  </a:solidFill>
                  <a:prstDash val="solid"/>
                </a:ln>
                <a:effectLst>
                  <a:outerShdw blurRad="63500" dir="3600000" algn="tl" rotWithShape="0">
                    <a:srgbClr val="000000">
                      <a:alpha val="70000"/>
                    </a:srgbClr>
                  </a:outerShdw>
                </a:effectLst>
              </a:rPr>
              <a:t>Moncks Corner, SC 29461</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19004800</a:t>
            </a:r>
          </a:p>
          <a:p>
            <a:pPr algn="r"/>
            <a:r>
              <a:rPr lang="en-US" sz="2400">
                <a:ln w="18415" cmpd="sng">
                  <a:solidFill>
                    <a:srgbClr val="FFFFFF"/>
                  </a:solidFill>
                  <a:prstDash val="solid"/>
                </a:ln>
                <a:effectLst>
                  <a:outerShdw blurRad="63500" dir="3600000" algn="tl" rotWithShape="0">
                    <a:srgbClr val="000000">
                      <a:alpha val="70000"/>
                    </a:srgbClr>
                  </a:outerShdw>
                </a:effectLst>
              </a:rPr>
              <a:t>$399,950</a:t>
            </a:r>
            <a:endParaRPr lang="en-US" sz="2400" dirty="0">
              <a:ln w="18415" cmpd="sng">
                <a:solidFill>
                  <a:srgbClr val="FFFFFF"/>
                </a:solidFill>
                <a:prstDash val="solid"/>
              </a:ln>
              <a:effectLst>
                <a:outerShdw blurRad="63500" dir="3600000" algn="tl" rotWithShape="0">
                  <a:srgbClr val="000000">
                    <a:alpha val="70000"/>
                  </a:srgbClr>
                </a:outerShdw>
              </a:effectLst>
            </a:endParaRPr>
          </a:p>
        </p:txBody>
      </p:sp>
      <p:pic>
        <p:nvPicPr>
          <p:cNvPr id="14" name="Picture 13"/>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6136640" y="8173014"/>
            <a:ext cx="1371600" cy="914400"/>
          </a:xfrm>
          <a:prstGeom prst="roundRect">
            <a:avLst/>
          </a:prstGeom>
          <a:ln>
            <a:noFill/>
          </a:ln>
          <a:effectLst>
            <a:outerShdw blurRad="190500" algn="tl" rotWithShape="0">
              <a:srgbClr val="000000">
                <a:alpha val="70000"/>
              </a:srgbClr>
            </a:outerShdw>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6136640" y="5957088"/>
            <a:ext cx="1371600" cy="911867"/>
          </a:xfrm>
          <a:prstGeom prst="roundRect">
            <a:avLst/>
          </a:prstGeom>
          <a:ln>
            <a:noFill/>
          </a:ln>
          <a:effectLst>
            <a:outerShdw blurRad="190500" algn="tl" rotWithShape="0">
              <a:srgbClr val="000000">
                <a:alpha val="70000"/>
              </a:srgbClr>
            </a:outerShdw>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136640" y="3741163"/>
            <a:ext cx="1371600" cy="914400"/>
          </a:xfrm>
          <a:prstGeom prst="roundRect">
            <a:avLst/>
          </a:prstGeom>
          <a:ln>
            <a:noFill/>
          </a:ln>
          <a:effectLst>
            <a:outerShdw blurRad="190500" algn="tl" rotWithShape="0">
              <a:srgbClr val="000000">
                <a:alpha val="70000"/>
              </a:srgbClr>
            </a:outerShdw>
          </a:effectLst>
        </p:spPr>
      </p:pic>
      <p:pic>
        <p:nvPicPr>
          <p:cNvPr id="17" name="Picture 16"/>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136640" y="4850392"/>
            <a:ext cx="1371600" cy="911867"/>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3" y="3642360"/>
            <a:ext cx="5904077" cy="4339606"/>
          </a:xfrm>
        </p:spPr>
        <p:txBody>
          <a:bodyPr anchor="ctr">
            <a:noAutofit/>
          </a:bodyPr>
          <a:lstStyle/>
          <a:p>
            <a:r>
              <a:rPr lang="en-US" sz="1100" dirty="0">
                <a:solidFill>
                  <a:srgbClr val="000000"/>
                </a:solidFill>
              </a:rPr>
              <a:t>This Amazing fully detached traditional 2 story home is situated on a quiet tree-lined street and is surrounded by a large .4 acre landscaped yard. This Sensational home with selected wood flooring, upscale lighting fixtures and ceiling fans and 9 + ft. smooth ceilings offers 4 large bedrooms upstairs and the spacious downstairs master bedroom suite with selected wood flooring, smooth 9+ FT. ceilings, large bay window that provides private views of the landscaped back yard and the professionally installed salt water, heated </a:t>
            </a:r>
            <a:r>
              <a:rPr lang="en-US" sz="1100" dirty="0" err="1">
                <a:solidFill>
                  <a:srgbClr val="000000"/>
                </a:solidFill>
              </a:rPr>
              <a:t>gunite</a:t>
            </a:r>
            <a:r>
              <a:rPr lang="en-US" sz="1100" dirty="0">
                <a:solidFill>
                  <a:srgbClr val="000000"/>
                </a:solidFill>
              </a:rPr>
              <a:t>/concrete in-ground pool. The master bedroom suite also offers a Hollywood Style master bathroom with ceramic flooring, a huge separate walk-in shower and a relaxing soaking tub. There are several large rooms on the main floor including an Elegant Formal Dining Room with beautiful wood flooring, the formal living room with classic wood flooring is perfect for a formal entertaining or can be used for a private office, the Stunning Family room with genuine wood floors, a cozy fireplace, remarkable vaulted smooth ceilings and multiple windows that fill the room with natural light and offer gorgeous views of the in-ground pool and private back yard, the modern kitchen with quality wood flooring, is a chef's delight and offers an abundance of 42 inch Crafted cabinets, Distinctive Granite counter tops, stainless built-in appliances, pantry for storage and the important breakfast room is perfectly located adjacent to the kitchen, is perfect for breakfast, lunch or just enjoying a morning coffee. There is a private walk-out to the Valuable Screened-in Porch and continue to the back yard Oasis including the private over-sized patio, the in-ground pool, pool decking and the remaining yard provides room for cook-outs and playing catch with the kids. The Offering of this Magnificent home is a Rare Opportunity! Are you Smart Enough to Recognize this Value and Opportunity? A pre-listing appraisal value of $402,000.00 and pre-listing home inspection are available upon request.</a:t>
            </a:r>
          </a:p>
          <a:p>
            <a:r>
              <a:rPr lang="en-US" sz="1100" dirty="0">
                <a:solidFill>
                  <a:srgbClr val="000000"/>
                </a:solidFill>
              </a:rPr>
              <a:t>Bring your Check Book! Age, </a:t>
            </a:r>
            <a:r>
              <a:rPr lang="en-US" sz="1100" dirty="0" err="1">
                <a:solidFill>
                  <a:srgbClr val="000000"/>
                </a:solidFill>
              </a:rPr>
              <a:t>sqft</a:t>
            </a:r>
            <a:r>
              <a:rPr lang="en-US" sz="1100" dirty="0">
                <a:solidFill>
                  <a:srgbClr val="000000"/>
                </a:solidFill>
              </a:rPr>
              <a:t>, taxes, acreage, HOA dues, flood zone and schools are approximate, buyer to verify any and all information deemed necessary.</a:t>
            </a:r>
          </a:p>
        </p:txBody>
      </p:sp>
      <p:pic>
        <p:nvPicPr>
          <p:cNvPr id="18" name="Picture 17"/>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6136640" y="7063784"/>
            <a:ext cx="1369695" cy="914400"/>
          </a:xfrm>
          <a:prstGeom prst="roundRect">
            <a:avLst/>
          </a:prstGeom>
          <a:ln>
            <a:noFill/>
          </a:ln>
          <a:effectLst>
            <a:outerShdw blurRad="190500" algn="tl" rotWithShape="0">
              <a:srgbClr val="000000">
                <a:alpha val="70000"/>
              </a:srgbClr>
            </a:outerShdw>
          </a:effectLst>
        </p:spPr>
      </p:pic>
      <p:sp>
        <p:nvSpPr>
          <p:cNvPr id="4" name="Rectangle 3"/>
          <p:cNvSpPr/>
          <p:nvPr/>
        </p:nvSpPr>
        <p:spPr>
          <a:xfrm>
            <a:off x="-4012611" y="914400"/>
            <a:ext cx="3745910" cy="615553"/>
          </a:xfrm>
          <a:prstGeom prst="rect">
            <a:avLst/>
          </a:prstGeom>
        </p:spPr>
        <p:txBody>
          <a:bodyPr wrap="square">
            <a:spAutoFit/>
          </a:bodyPr>
          <a:lstStyle/>
          <a:p>
            <a:pPr algn="ctr"/>
            <a:r>
              <a:rPr lang="en-US"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00"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800" i="1" dirty="0">
              <a:ln w="18415" cmpd="sng">
                <a:noFill/>
                <a:prstDash val="solid"/>
              </a:ln>
              <a:solidFill>
                <a:srgbClr val="C00000"/>
              </a:solidFill>
            </a:endParaRPr>
          </a:p>
        </p:txBody>
      </p:sp>
      <p:sp>
        <p:nvSpPr>
          <p:cNvPr id="11" name="Rectangle 10">
            <a:extLst>
              <a:ext uri="{FF2B5EF4-FFF2-40B4-BE49-F238E27FC236}">
                <a16:creationId xmlns:a16="http://schemas.microsoft.com/office/drawing/2014/main" id="{CB0FA995-A521-4DBA-9C59-730AE71FC70D}"/>
              </a:ext>
            </a:extLst>
          </p:cNvPr>
          <p:cNvSpPr/>
          <p:nvPr/>
        </p:nvSpPr>
        <p:spPr>
          <a:xfrm>
            <a:off x="-3698130" y="2632579"/>
            <a:ext cx="3697320" cy="892552"/>
          </a:xfrm>
          <a:prstGeom prst="rect">
            <a:avLst/>
          </a:prstGeom>
        </p:spPr>
        <p:txBody>
          <a:bodyPr wrap="square">
            <a:spAutoFit/>
          </a:bodyPr>
          <a:lstStyle/>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$12,100 Under</a:t>
            </a:r>
          </a:p>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Recent Appraised Value</a:t>
            </a: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267</TotalTime>
  <Words>442</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THE ORIGINAL IS IRREPLACEABLE!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49</cp:revision>
  <dcterms:created xsi:type="dcterms:W3CDTF">2006-08-16T00:00:00Z</dcterms:created>
  <dcterms:modified xsi:type="dcterms:W3CDTF">2019-03-22T17:26:41Z</dcterms:modified>
</cp:coreProperties>
</file>