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058400" cx="77724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Playfair Display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Light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448">
          <p15:clr>
            <a:srgbClr val="A4A3A4"/>
          </p15:clr>
        </p15:guide>
        <p15:guide id="2" pos="72">
          <p15:clr>
            <a:srgbClr val="9AA0A6"/>
          </p15:clr>
        </p15:guide>
        <p15:guide id="3" pos="4824">
          <p15:clr>
            <a:srgbClr val="9AA0A6"/>
          </p15:clr>
        </p15:guide>
        <p15:guide id="4" orient="horz" pos="6192">
          <p15:clr>
            <a:srgbClr val="9AA0A6"/>
          </p15:clr>
        </p15:guide>
        <p15:guide id="5" orient="horz" pos="144">
          <p15:clr>
            <a:srgbClr val="9AA0A6"/>
          </p15:clr>
        </p15:guide>
        <p15:guide id="6" pos="2520">
          <p15:clr>
            <a:srgbClr val="9AA0A6"/>
          </p15:clr>
        </p15:guide>
        <p15:guide id="7" pos="237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/>
        <p:guide pos="72"/>
        <p:guide pos="4824"/>
        <p:guide pos="6192" orient="horz"/>
        <p:guide pos="144" orient="horz"/>
        <p:guide pos="2520"/>
        <p:guide pos="237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Light-bold.fntdata"/><Relationship Id="rId11" Type="http://schemas.openxmlformats.org/officeDocument/2006/relationships/font" Target="fonts/PlayfairDisplay-regular.fntdata"/><Relationship Id="rId22" Type="http://schemas.openxmlformats.org/officeDocument/2006/relationships/font" Target="fonts/MontserratLight-boldItalic.fntdata"/><Relationship Id="rId10" Type="http://schemas.openxmlformats.org/officeDocument/2006/relationships/font" Target="fonts/MontserratSemiBold-boldItalic.fntdata"/><Relationship Id="rId21" Type="http://schemas.openxmlformats.org/officeDocument/2006/relationships/font" Target="fonts/MontserratLight-italic.fntdata"/><Relationship Id="rId13" Type="http://schemas.openxmlformats.org/officeDocument/2006/relationships/font" Target="fonts/PlayfairDisplay-italic.fntdata"/><Relationship Id="rId12" Type="http://schemas.openxmlformats.org/officeDocument/2006/relationships/font" Target="fonts/PlayfairDispl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Montserrat-regular.fntdata"/><Relationship Id="rId14" Type="http://schemas.openxmlformats.org/officeDocument/2006/relationships/font" Target="fonts/PlayfairDisplay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Light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98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04498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get started: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From the Menu, select File / Make a Copy / Entire presentation, then Rename the copy to the Property Address.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 maintain the structure of this template, please follow these Guidelines. </a:t>
            </a:r>
            <a:r>
              <a:rPr lang="en" sz="1000">
                <a:solidFill>
                  <a:srgbClr val="FF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*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If you alter the layout beyond images or text, your file may not be printed.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Light"/>
              <a:buChar char="●"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 not change the size of any image holding box, or the color of any image boxes.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Light"/>
              <a:buChar char="●"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 not change the font styles, or the color of the fonts, or the size of the text holding box.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change images: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i="1"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Right-Click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on the image, then </a:t>
            </a:r>
            <a:r>
              <a:rPr i="1"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Replace Image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then </a:t>
            </a:r>
            <a:r>
              <a:rPr i="1"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Upload from Computer.</a:t>
            </a:r>
            <a:endParaRPr i="1"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adjust the new image: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Click once, then select the Crop tool, you will see a black border line and a blue border line. Use the blue border line toggle points to adjust the placement. (do not adjust the black holding box)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edit text: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i="1"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Click on any text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and type. If you run out of room, </a:t>
            </a:r>
            <a:r>
              <a:rPr i="1"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highlight all the text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and adjust the </a:t>
            </a:r>
            <a:r>
              <a:rPr i="1"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font size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from the </a:t>
            </a:r>
            <a:r>
              <a:rPr i="1"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menu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(do not adjust the blue holding box)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Important</a:t>
            </a:r>
            <a:r>
              <a:rPr b="1"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Do not remove any company logos or company information. </a:t>
            </a:r>
            <a:r>
              <a:rPr lang="en" sz="1000">
                <a:solidFill>
                  <a:srgbClr val="FF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*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If you remove logos or company text, your file will not be printed.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300" cy="4014000"/>
          </a:xfrm>
          <a:prstGeom prst="rect">
            <a:avLst/>
          </a:prstGeom>
        </p:spPr>
        <p:txBody>
          <a:bodyPr anchorCtr="0" anchor="b" bIns="163200" lIns="163200" spcFirstLastPara="1" rIns="163200" wrap="square" tIns="1632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1pPr>
            <a:lvl2pPr lvl="1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300" cy="1550100"/>
          </a:xfrm>
          <a:prstGeom prst="rect">
            <a:avLst/>
          </a:prstGeom>
        </p:spPr>
        <p:txBody>
          <a:bodyPr anchorCtr="0" anchor="t" bIns="163200" lIns="163200" spcFirstLastPara="1" rIns="163200" wrap="square" tIns="1632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63200" lIns="163200" spcFirstLastPara="1" rIns="163200" wrap="square" tIns="163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300" cy="3839700"/>
          </a:xfrm>
          <a:prstGeom prst="rect">
            <a:avLst/>
          </a:prstGeom>
        </p:spPr>
        <p:txBody>
          <a:bodyPr anchorCtr="0" anchor="b" bIns="163200" lIns="163200" spcFirstLastPara="1" rIns="163200" wrap="square" tIns="1632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400"/>
              <a:buNone/>
              <a:defRPr sz="2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400"/>
              <a:buNone/>
              <a:defRPr sz="21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400"/>
              <a:buNone/>
              <a:defRPr sz="21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400"/>
              <a:buNone/>
              <a:defRPr sz="21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400"/>
              <a:buNone/>
              <a:defRPr sz="21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400"/>
              <a:buNone/>
              <a:defRPr sz="21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400"/>
              <a:buNone/>
              <a:defRPr sz="21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400"/>
              <a:buNone/>
              <a:defRPr sz="21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400"/>
              <a:buNone/>
              <a:defRPr sz="214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300" cy="2543700"/>
          </a:xfrm>
          <a:prstGeom prst="rect">
            <a:avLst/>
          </a:prstGeom>
        </p:spPr>
        <p:txBody>
          <a:bodyPr anchorCtr="0" anchor="t" bIns="163200" lIns="163200" spcFirstLastPara="1" rIns="163200" wrap="square" tIns="163200">
            <a:normAutofit/>
          </a:bodyPr>
          <a:lstStyle>
            <a:lvl1pPr indent="-431800" lvl="0" marL="4572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63200" lIns="163200" spcFirstLastPara="1" rIns="163200" wrap="square" tIns="163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63200" lIns="163200" spcFirstLastPara="1" rIns="163200" wrap="square" tIns="163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300" cy="1646100"/>
          </a:xfrm>
          <a:prstGeom prst="rect">
            <a:avLst/>
          </a:prstGeom>
        </p:spPr>
        <p:txBody>
          <a:bodyPr anchorCtr="0" anchor="ctr" bIns="163200" lIns="163200" spcFirstLastPara="1" rIns="163200" wrap="square" tIns="1632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63200" lIns="163200" spcFirstLastPara="1" rIns="163200" wrap="square" tIns="163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300" cy="1119900"/>
          </a:xfrm>
          <a:prstGeom prst="rect">
            <a:avLst/>
          </a:prstGeom>
        </p:spPr>
        <p:txBody>
          <a:bodyPr anchorCtr="0" anchor="t" bIns="163200" lIns="163200" spcFirstLastPara="1" rIns="163200" wrap="square" tIns="163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300" cy="6681000"/>
          </a:xfrm>
          <a:prstGeom prst="rect">
            <a:avLst/>
          </a:prstGeom>
        </p:spPr>
        <p:txBody>
          <a:bodyPr anchorCtr="0" anchor="t" bIns="163200" lIns="163200" spcFirstLastPara="1" rIns="163200" wrap="square" tIns="163200">
            <a:norm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63200" lIns="163200" spcFirstLastPara="1" rIns="163200" wrap="square" tIns="163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300" cy="1119900"/>
          </a:xfrm>
          <a:prstGeom prst="rect">
            <a:avLst/>
          </a:prstGeom>
        </p:spPr>
        <p:txBody>
          <a:bodyPr anchorCtr="0" anchor="t" bIns="163200" lIns="163200" spcFirstLastPara="1" rIns="163200" wrap="square" tIns="163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163200" lIns="163200" spcFirstLastPara="1" rIns="163200" wrap="square" tIns="163200">
            <a:norm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163200" lIns="163200" spcFirstLastPara="1" rIns="163200" wrap="square" tIns="163200">
            <a:norm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63200" lIns="163200" spcFirstLastPara="1" rIns="163200" wrap="square" tIns="163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300" cy="1119900"/>
          </a:xfrm>
          <a:prstGeom prst="rect">
            <a:avLst/>
          </a:prstGeom>
        </p:spPr>
        <p:txBody>
          <a:bodyPr anchorCtr="0" anchor="t" bIns="163200" lIns="163200" spcFirstLastPara="1" rIns="163200" wrap="square" tIns="163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63200" lIns="163200" spcFirstLastPara="1" rIns="163200" wrap="square" tIns="163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anchorCtr="0" anchor="b" bIns="163200" lIns="163200" spcFirstLastPara="1" rIns="163200" wrap="square" tIns="163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163200" lIns="163200" spcFirstLastPara="1" rIns="163200" wrap="square" tIns="163200">
            <a:norm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63200" lIns="163200" spcFirstLastPara="1" rIns="163200" wrap="square" tIns="163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anchorCtr="0" anchor="ctr" bIns="163200" lIns="163200" spcFirstLastPara="1" rIns="163200" wrap="square" tIns="163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63200" lIns="163200" spcFirstLastPara="1" rIns="163200" wrap="square" tIns="163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63200" lIns="163200" spcFirstLastPara="1" rIns="163200" wrap="square" tIns="163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600" cy="2898600"/>
          </a:xfrm>
          <a:prstGeom prst="rect">
            <a:avLst/>
          </a:prstGeom>
        </p:spPr>
        <p:txBody>
          <a:bodyPr anchorCtr="0" anchor="b" bIns="163200" lIns="163200" spcFirstLastPara="1" rIns="163200" wrap="square" tIns="1632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600" cy="2415300"/>
          </a:xfrm>
          <a:prstGeom prst="rect">
            <a:avLst/>
          </a:prstGeom>
        </p:spPr>
        <p:txBody>
          <a:bodyPr anchorCtr="0" anchor="t" bIns="163200" lIns="163200" spcFirstLastPara="1" rIns="163200" wrap="square" tIns="1632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anchorCtr="0" anchor="ctr" bIns="163200" lIns="163200" spcFirstLastPara="1" rIns="163200" wrap="square" tIns="163200">
            <a:norm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63200" lIns="163200" spcFirstLastPara="1" rIns="163200" wrap="square" tIns="163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163200" lIns="163200" spcFirstLastPara="1" rIns="163200" wrap="square" tIns="1632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63200" lIns="163200" spcFirstLastPara="1" rIns="163200" wrap="square" tIns="163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3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63200" lIns="163200" spcFirstLastPara="1" rIns="163200" wrap="square" tIns="163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3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63200" lIns="163200" spcFirstLastPara="1" rIns="163200" wrap="square" tIns="163200">
            <a:normAutofit/>
          </a:bodyPr>
          <a:lstStyle>
            <a:lvl1pPr indent="-431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●"/>
              <a:defRPr sz="3200">
                <a:solidFill>
                  <a:schemeClr val="dk2"/>
                </a:solidFill>
              </a:defRPr>
            </a:lvl1pPr>
            <a:lvl2pPr indent="-3873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2pPr>
            <a:lvl3pPr indent="-3873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3pPr>
            <a:lvl4pPr indent="-3873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4pPr>
            <a:lvl5pPr indent="-3873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5pPr>
            <a:lvl6pPr indent="-3873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6pPr>
            <a:lvl7pPr indent="-3873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7pPr>
            <a:lvl8pPr indent="-3873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8pPr>
            <a:lvl9pPr indent="-3873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3200" lIns="163200" spcFirstLastPara="1" rIns="163200" wrap="square" tIns="163200">
            <a:normAutofit/>
          </a:bodyPr>
          <a:lstStyle>
            <a:lvl1pPr lvl="0" algn="r">
              <a:buNone/>
              <a:defRPr sz="1800">
                <a:solidFill>
                  <a:schemeClr val="dk2"/>
                </a:solidFill>
              </a:defRPr>
            </a:lvl1pPr>
            <a:lvl2pPr lvl="1" algn="r">
              <a:buNone/>
              <a:defRPr sz="1800">
                <a:solidFill>
                  <a:schemeClr val="dk2"/>
                </a:solidFill>
              </a:defRPr>
            </a:lvl2pPr>
            <a:lvl3pPr lvl="2" algn="r">
              <a:buNone/>
              <a:defRPr sz="1800">
                <a:solidFill>
                  <a:schemeClr val="dk2"/>
                </a:solidFill>
              </a:defRPr>
            </a:lvl3pPr>
            <a:lvl4pPr lvl="3" algn="r">
              <a:buNone/>
              <a:defRPr sz="1800">
                <a:solidFill>
                  <a:schemeClr val="dk2"/>
                </a:solidFill>
              </a:defRPr>
            </a:lvl4pPr>
            <a:lvl5pPr lvl="4" algn="r">
              <a:buNone/>
              <a:defRPr sz="1800">
                <a:solidFill>
                  <a:schemeClr val="dk2"/>
                </a:solidFill>
              </a:defRPr>
            </a:lvl5pPr>
            <a:lvl6pPr lvl="5" algn="r">
              <a:buNone/>
              <a:defRPr sz="1800">
                <a:solidFill>
                  <a:schemeClr val="dk2"/>
                </a:solidFill>
              </a:defRPr>
            </a:lvl6pPr>
            <a:lvl7pPr lvl="6" algn="r">
              <a:buNone/>
              <a:defRPr sz="1800">
                <a:solidFill>
                  <a:schemeClr val="dk2"/>
                </a:solidFill>
              </a:defRPr>
            </a:lvl7pPr>
            <a:lvl8pPr lvl="7" algn="r">
              <a:buNone/>
              <a:defRPr sz="1800">
                <a:solidFill>
                  <a:schemeClr val="dk2"/>
                </a:solidFill>
              </a:defRPr>
            </a:lvl8pPr>
            <a:lvl9pPr lvl="8" algn="r">
              <a:buNone/>
              <a:defRPr sz="1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2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8.jpg"/><Relationship Id="rId9" Type="http://schemas.openxmlformats.org/officeDocument/2006/relationships/image" Target="../media/image4.jpg"/><Relationship Id="rId14" Type="http://schemas.openxmlformats.org/officeDocument/2006/relationships/image" Target="../media/image1.pn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9.jp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28600" y="228575"/>
            <a:ext cx="7315200" cy="978300"/>
          </a:xfrm>
          <a:prstGeom prst="rect">
            <a:avLst/>
          </a:prstGeom>
          <a:solidFill>
            <a:srgbClr val="1F24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228600" y="1206900"/>
            <a:ext cx="7315200" cy="7635300"/>
          </a:xfrm>
          <a:prstGeom prst="rect">
            <a:avLst/>
          </a:prstGeom>
          <a:solidFill>
            <a:srgbClr val="BCCA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28575" y="378125"/>
            <a:ext cx="7315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1010 E. Erie Avenue</a:t>
            </a:r>
            <a:endParaRPr b="1" sz="2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Folly Beach, SC 29439</a:t>
            </a:r>
            <a:endParaRPr b="1" sz="2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Offered at $2,250,000 Fully Furnished</a:t>
            </a:r>
            <a:endParaRPr b="1" sz="2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228600" y="9384938"/>
            <a:ext cx="7315200" cy="444900"/>
          </a:xfrm>
          <a:prstGeom prst="rect">
            <a:avLst/>
          </a:prstGeom>
          <a:solidFill>
            <a:srgbClr val="1F24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228600" y="9384938"/>
            <a:ext cx="73152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Real Estate  •  Mortgage  •  Insurance  •  Business Brokerage  •  Property Management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460925" y="1427450"/>
            <a:ext cx="6850500" cy="595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7300" l="0" r="0" t="7309"/>
          <a:stretch/>
        </p:blipFill>
        <p:spPr>
          <a:xfrm>
            <a:off x="2865735" y="5174907"/>
            <a:ext cx="2050519" cy="116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b="7300" l="0" r="0" t="7309"/>
          <a:stretch/>
        </p:blipFill>
        <p:spPr>
          <a:xfrm>
            <a:off x="654004" y="5174903"/>
            <a:ext cx="2050524" cy="116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5">
            <a:alphaModFix/>
          </a:blip>
          <a:srcRect b="7300" l="0" r="0" t="7309"/>
          <a:stretch/>
        </p:blipFill>
        <p:spPr>
          <a:xfrm>
            <a:off x="5077478" y="5174835"/>
            <a:ext cx="2050524" cy="116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6">
            <a:alphaModFix/>
          </a:blip>
          <a:srcRect b="10128" l="0" r="0" t="10120"/>
          <a:stretch/>
        </p:blipFill>
        <p:spPr>
          <a:xfrm>
            <a:off x="654000" y="1588375"/>
            <a:ext cx="6473999" cy="344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7">
            <a:alphaModFix/>
          </a:blip>
          <a:srcRect b="4463" l="0" r="0" t="4453"/>
          <a:stretch/>
        </p:blipFill>
        <p:spPr>
          <a:xfrm>
            <a:off x="483234" y="7500951"/>
            <a:ext cx="855940" cy="11697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5" name="Google Shape;65;p13"/>
          <p:cNvSpPr txBox="1"/>
          <p:nvPr/>
        </p:nvSpPr>
        <p:spPr>
          <a:xfrm>
            <a:off x="1415375" y="7648475"/>
            <a:ext cx="3429300" cy="10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F24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Ashley Melton</a:t>
            </a:r>
            <a:r>
              <a:rPr b="1" lang="en" sz="1600">
                <a:solidFill>
                  <a:srgbClr val="1F24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b="1" sz="1600">
              <a:solidFill>
                <a:srgbClr val="1F24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F24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REALTOR®</a:t>
            </a:r>
            <a:endParaRPr sz="1200">
              <a:solidFill>
                <a:srgbClr val="1F24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24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843-670-2333</a:t>
            </a:r>
            <a:endParaRPr b="1">
              <a:solidFill>
                <a:srgbClr val="1F24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F24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Ashley.Melton</a:t>
            </a:r>
            <a:r>
              <a:rPr lang="en" sz="1200">
                <a:solidFill>
                  <a:srgbClr val="1F24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@AgentOwned.com</a:t>
            </a:r>
            <a:endParaRPr sz="1200">
              <a:solidFill>
                <a:srgbClr val="1F24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F24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CharlestonPalmettoHomes.com</a:t>
            </a:r>
            <a:endParaRPr sz="1200">
              <a:solidFill>
                <a:srgbClr val="1F24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8">
            <a:alphaModFix/>
          </a:blip>
          <a:srcRect b="9494" l="6106" r="7035" t="10989"/>
          <a:stretch/>
        </p:blipFill>
        <p:spPr>
          <a:xfrm>
            <a:off x="5344424" y="7613464"/>
            <a:ext cx="1516636" cy="81959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4826825" y="8321400"/>
            <a:ext cx="24846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43D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Helping Buyers &amp; Sellers with every aspect of Real Estate since 1992</a:t>
            </a:r>
            <a:endParaRPr sz="900">
              <a:solidFill>
                <a:srgbClr val="243D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8094360" y="1459800"/>
            <a:ext cx="378300" cy="387600"/>
          </a:xfrm>
          <a:prstGeom prst="rect">
            <a:avLst/>
          </a:prstGeom>
          <a:solidFill>
            <a:srgbClr val="1F24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8558685" y="1459800"/>
            <a:ext cx="378300" cy="387600"/>
          </a:xfrm>
          <a:prstGeom prst="rect">
            <a:avLst/>
          </a:prstGeom>
          <a:solidFill>
            <a:srgbClr val="243D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9023010" y="1459800"/>
            <a:ext cx="378300" cy="387600"/>
          </a:xfrm>
          <a:prstGeom prst="rect">
            <a:avLst/>
          </a:prstGeom>
          <a:solidFill>
            <a:srgbClr val="BCCA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9487335" y="1459800"/>
            <a:ext cx="378300" cy="387600"/>
          </a:xfrm>
          <a:prstGeom prst="rect">
            <a:avLst/>
          </a:prstGeom>
          <a:solidFill>
            <a:srgbClr val="E4E9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3"/>
          <p:cNvSpPr txBox="1"/>
          <p:nvPr/>
        </p:nvSpPr>
        <p:spPr>
          <a:xfrm>
            <a:off x="7989800" y="954700"/>
            <a:ext cx="43581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F24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Fonts used: </a:t>
            </a:r>
            <a:r>
              <a:rPr lang="en" sz="1800">
                <a:solidFill>
                  <a:srgbClr val="1F24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Times New Roman</a:t>
            </a:r>
            <a:endParaRPr sz="1800">
              <a:solidFill>
                <a:srgbClr val="1F24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7989800" y="228600"/>
            <a:ext cx="4358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F243D"/>
                </a:solidFill>
              </a:rPr>
              <a:t>Leave this side area, it will not interfere with the download or printing. See bottom panel for instructions and editing tips.</a:t>
            </a:r>
            <a:endParaRPr sz="1200">
              <a:solidFill>
                <a:srgbClr val="1F243D"/>
              </a:solidFill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64378" y="8981895"/>
            <a:ext cx="1189519" cy="309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65306" y="8973956"/>
            <a:ext cx="1189519" cy="3255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13"/>
          <p:cNvGrpSpPr/>
          <p:nvPr/>
        </p:nvGrpSpPr>
        <p:grpSpPr>
          <a:xfrm>
            <a:off x="5366134" y="8891163"/>
            <a:ext cx="1086284" cy="444825"/>
            <a:chOff x="6225188" y="8900957"/>
            <a:chExt cx="1086284" cy="444825"/>
          </a:xfrm>
        </p:grpSpPr>
        <p:pic>
          <p:nvPicPr>
            <p:cNvPr id="77" name="Google Shape;77;p13"/>
            <p:cNvPicPr preferRelativeResize="0"/>
            <p:nvPr/>
          </p:nvPicPr>
          <p:blipFill rotWithShape="1">
            <a:blip r:embed="rId11">
              <a:alphaModFix/>
            </a:blip>
            <a:srcRect b="16457" l="23696" r="23936" t="22019"/>
            <a:stretch/>
          </p:blipFill>
          <p:spPr>
            <a:xfrm>
              <a:off x="6986561" y="8968519"/>
              <a:ext cx="324911" cy="309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1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6225188" y="8900957"/>
              <a:ext cx="711720" cy="4448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9" name="Google Shape;79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60913" y="8950750"/>
            <a:ext cx="1194849" cy="3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540938" y="8950775"/>
            <a:ext cx="293040" cy="3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3"/>
          <p:cNvSpPr txBox="1"/>
          <p:nvPr/>
        </p:nvSpPr>
        <p:spPr>
          <a:xfrm>
            <a:off x="-3078225" y="5448300"/>
            <a:ext cx="2050500" cy="14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460925" y="6335750"/>
            <a:ext cx="6850500" cy="819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3"/>
          <p:cNvSpPr txBox="1"/>
          <p:nvPr/>
        </p:nvSpPr>
        <p:spPr>
          <a:xfrm>
            <a:off x="460925" y="6284600"/>
            <a:ext cx="68505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On Tidal Creek ~ 3 Bedrooms ~ 3.5 Bathrooms ~ 2,479 SqFt ~ Fully Furnished ~  Blocks From The Beach ~ Plenty of Storage ~ Recent Renovations ~ Tons of Outdoor Living Space ~ Plus 1 Bedroom Apartment on Bottom Floor ~ MLS # </a:t>
            </a:r>
            <a:r>
              <a:rPr b="1" lang="en"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24023056 </a:t>
            </a:r>
            <a:r>
              <a:rPr lang="en" sz="1200">
                <a:solidFill>
                  <a:schemeClr val="dk1"/>
                </a:solidFill>
              </a:rPr>
              <a:t> </a:t>
            </a:r>
            <a:endParaRPr b="1" sz="1600">
              <a:solidFill>
                <a:schemeClr val="dk1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228600" y="1208450"/>
            <a:ext cx="1930200" cy="92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Broker Open </a:t>
            </a:r>
            <a:endParaRPr b="1" sz="16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Wednesday 9/11</a:t>
            </a:r>
            <a:endParaRPr b="1" sz="16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2:30 - 4:30</a:t>
            </a:r>
            <a:endParaRPr b="1" sz="16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