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26A"/>
    <a:srgbClr val="F5831F"/>
    <a:srgbClr val="19469D"/>
    <a:srgbClr val="19479E"/>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9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3/25/2025</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hyperlink" Target="https://video214.com/play/0EmAxUh13ESMDbirU17y2g" TargetMode="External"/><Relationship Id="rId21" Type="http://schemas.openxmlformats.org/officeDocument/2006/relationships/image" Target="../media/image18.svg"/><Relationship Id="rId7" Type="http://schemas.openxmlformats.org/officeDocument/2006/relationships/image" Target="../media/image4.jpg"/><Relationship Id="rId12" Type="http://schemas.openxmlformats.org/officeDocument/2006/relationships/image" Target="../media/image9.jpg"/><Relationship Id="rId17" Type="http://schemas.openxmlformats.org/officeDocument/2006/relationships/image" Target="../media/image14.svg"/><Relationship Id="rId2" Type="http://schemas.openxmlformats.org/officeDocument/2006/relationships/image" Target="../media/image1.jp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hyperlink" Target="https://video214.com/play/OZDMCxHPO2wLM0nzfFE0dg/s/dark" TargetMode="External"/><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b="15143"/>
          <a:stretch/>
        </p:blipFill>
        <p:spPr>
          <a:xfrm>
            <a:off x="0" y="0"/>
            <a:ext cx="8229600" cy="4655550"/>
          </a:xfrm>
          <a:prstGeom prst="rect">
            <a:avLst/>
          </a:prstGeom>
        </p:spPr>
      </p:pic>
      <p:sp>
        <p:nvSpPr>
          <p:cNvPr id="2" name="Title 1"/>
          <p:cNvSpPr>
            <a:spLocks noGrp="1"/>
          </p:cNvSpPr>
          <p:nvPr>
            <p:ph type="ctrTitle"/>
          </p:nvPr>
        </p:nvSpPr>
        <p:spPr>
          <a:xfrm>
            <a:off x="-1" y="0"/>
            <a:ext cx="8229600" cy="390577"/>
          </a:xfrm>
        </p:spPr>
        <p:txBody>
          <a:bodyPr anchor="ctr">
            <a:noAutofit/>
          </a:bodyPr>
          <a:lstStyle/>
          <a:p>
            <a:r>
              <a:rPr lang="en-US" sz="2100" b="1" dirty="0">
                <a:solidFill>
                  <a:schemeClr val="bg1"/>
                </a:solidFill>
                <a:effectLst>
                  <a:outerShdw blurRad="38100" dist="38100" dir="2700000" algn="tl">
                    <a:srgbClr val="000000">
                      <a:alpha val="43137"/>
                    </a:srgbClr>
                  </a:outerShdw>
                </a:effectLst>
                <a:latin typeface="Franklin Gothic ATF" panose="020B0503060602040204" pitchFamily="34" charset="0"/>
              </a:rPr>
              <a:t>OPEN HOUSE SUNDAY 3/30 FROM 10 AM - 1 PM</a:t>
            </a:r>
          </a:p>
        </p:txBody>
      </p:sp>
      <p:sp>
        <p:nvSpPr>
          <p:cNvPr id="3" name="Subtitle 2"/>
          <p:cNvSpPr>
            <a:spLocks noGrp="1"/>
          </p:cNvSpPr>
          <p:nvPr>
            <p:ph type="subTitle" idx="1"/>
          </p:nvPr>
        </p:nvSpPr>
        <p:spPr>
          <a:xfrm>
            <a:off x="1" y="5750974"/>
            <a:ext cx="8229598" cy="3081913"/>
          </a:xfrm>
        </p:spPr>
        <p:txBody>
          <a:bodyPr anchor="ctr">
            <a:noAutofit/>
          </a:bodyPr>
          <a:lstStyle/>
          <a:p>
            <a:pPr>
              <a:lnSpc>
                <a:spcPct val="100000"/>
              </a:lnSpc>
              <a:spcBef>
                <a:spcPts val="0"/>
              </a:spcBef>
              <a:spcAft>
                <a:spcPts val="600"/>
              </a:spcAft>
            </a:pPr>
            <a:r>
              <a:rPr lang="en-US" sz="1400" b="1" dirty="0">
                <a:solidFill>
                  <a:srgbClr val="19469D"/>
                </a:solidFill>
                <a:latin typeface="Franklin Gothic ATF" panose="020B0503060602040204" pitchFamily="34" charset="0"/>
              </a:rPr>
              <a:t>4 BEDROOMS | 4 ½ BATHS | 3,183 SF</a:t>
            </a:r>
          </a:p>
          <a:p>
            <a:pPr>
              <a:lnSpc>
                <a:spcPct val="100000"/>
              </a:lnSpc>
              <a:spcBef>
                <a:spcPts val="0"/>
              </a:spcBef>
              <a:spcAft>
                <a:spcPts val="600"/>
              </a:spcAft>
            </a:pPr>
            <a:r>
              <a:rPr lang="en-US" sz="1400" b="1" dirty="0">
                <a:solidFill>
                  <a:srgbClr val="19469D"/>
                </a:solidFill>
                <a:latin typeface="Franklin Gothic ATF" panose="020B0503060602040204" pitchFamily="34" charset="0"/>
              </a:rPr>
              <a:t>SELLERS OFFERING 2% BUYER AGENT COMPENSATION</a:t>
            </a:r>
          </a:p>
          <a:p>
            <a:pPr>
              <a:lnSpc>
                <a:spcPct val="100000"/>
              </a:lnSpc>
              <a:spcBef>
                <a:spcPts val="0"/>
              </a:spcBef>
              <a:spcAft>
                <a:spcPts val="600"/>
              </a:spcAft>
            </a:pPr>
            <a:r>
              <a:rPr lang="en-US" sz="1400" dirty="0">
                <a:solidFill>
                  <a:srgbClr val="19469D"/>
                </a:solidFill>
                <a:latin typeface="Franklin Gothic ATF" panose="020B0503060602040204" pitchFamily="34" charset="0"/>
              </a:rPr>
              <a:t>A rare find indeed. This custom built elevated home is set on 2 and 1/2 acres and has its own private dock with dock blocks in place. Meticulously maintained, this home will rival new construction while offering you the exceptionally large lot and water access so hard to find in Charleston! Every bedroom is a suite with its own full bath. The primary suite is on the main level of this open concept home and offers a spa-like retreat. Multiple porches provide the outdoor living space  you crave and let you enjoy views of the expansive wooded lot and beautiful marsh. This location provides the magnificent blend of convenience and seclusion. Your slice of Charleston paradise awaits.</a:t>
            </a:r>
          </a:p>
          <a:p>
            <a:pPr>
              <a:lnSpc>
                <a:spcPct val="100000"/>
              </a:lnSpc>
              <a:spcBef>
                <a:spcPts val="0"/>
              </a:spcBef>
              <a:spcAft>
                <a:spcPts val="600"/>
              </a:spcAft>
            </a:pPr>
            <a:endParaRPr lang="en-US" sz="1400" dirty="0">
              <a:solidFill>
                <a:srgbClr val="1E326A"/>
              </a:solidFill>
              <a:latin typeface="Franklin Gothic ATF" panose="020B0503060602040204" pitchFamily="34" charset="0"/>
              <a:hlinkClick r:id="rId3"/>
            </a:endParaRPr>
          </a:p>
          <a:p>
            <a:pPr>
              <a:lnSpc>
                <a:spcPct val="100000"/>
              </a:lnSpc>
              <a:spcBef>
                <a:spcPts val="0"/>
              </a:spcBef>
              <a:spcAft>
                <a:spcPts val="600"/>
              </a:spcAft>
            </a:pPr>
            <a:r>
              <a:rPr lang="en-US" sz="1400" dirty="0">
                <a:solidFill>
                  <a:srgbClr val="1E326A"/>
                </a:solidFill>
                <a:latin typeface="Franklin Gothic ATF" panose="020B0503060602040204" pitchFamily="34" charset="0"/>
                <a:hlinkClick r:id="rId4"/>
              </a:rPr>
              <a:t>Video Tour</a:t>
            </a:r>
            <a:r>
              <a:rPr lang="en-US" sz="1400" dirty="0">
                <a:solidFill>
                  <a:srgbClr val="1E326A"/>
                </a:solidFill>
                <a:latin typeface="Franklin Gothic ATF" panose="020B0503060602040204" pitchFamily="34" charset="0"/>
              </a:rPr>
              <a:t> </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1650492" y="4682054"/>
            <a:ext cx="1627632" cy="1042416"/>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0" y="4682054"/>
            <a:ext cx="1627632" cy="1042416"/>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4951476" y="4682054"/>
            <a:ext cx="1627632" cy="1043035"/>
          </a:xfrm>
          <a:prstGeom prst="rect">
            <a:avLst/>
          </a:prstGeom>
          <a:ln>
            <a:noFill/>
          </a:ln>
          <a:effectLst/>
        </p:spPr>
      </p:pic>
      <p:pic>
        <p:nvPicPr>
          <p:cNvPr id="1026" name="Picture 2">
            <a:extLst>
              <a:ext uri="{FF2B5EF4-FFF2-40B4-BE49-F238E27FC236}">
                <a16:creationId xmlns:a16="http://schemas.microsoft.com/office/drawing/2014/main" id="{26CF06C8-84EC-DAA5-7913-EE361CEB8B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438" y="9170203"/>
            <a:ext cx="1406527"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A35077D-D136-00FE-DA97-DA4139A8F1AE}"/>
              </a:ext>
            </a:extLst>
          </p:cNvPr>
          <p:cNvGrpSpPr/>
          <p:nvPr/>
        </p:nvGrpSpPr>
        <p:grpSpPr>
          <a:xfrm>
            <a:off x="9024820" y="1737033"/>
            <a:ext cx="779433" cy="1108426"/>
            <a:chOff x="6704477" y="3470276"/>
            <a:chExt cx="779433" cy="1108426"/>
          </a:xfrm>
        </p:grpSpPr>
        <p:sp>
          <p:nvSpPr>
            <p:cNvPr id="5" name="Rectangle 4">
              <a:extLst>
                <a:ext uri="{FF2B5EF4-FFF2-40B4-BE49-F238E27FC236}">
                  <a16:creationId xmlns:a16="http://schemas.microsoft.com/office/drawing/2014/main" id="{E7454892-5DFC-CD4D-F677-6F96DD608AA6}"/>
                </a:ext>
              </a:extLst>
            </p:cNvPr>
            <p:cNvSpPr/>
            <p:nvPr/>
          </p:nvSpPr>
          <p:spPr>
            <a:xfrm>
              <a:off x="6704477" y="3470276"/>
              <a:ext cx="779433" cy="415498"/>
            </a:xfrm>
            <a:prstGeom prst="rect">
              <a:avLst/>
            </a:prstGeom>
          </p:spPr>
          <p:txBody>
            <a:bodyPr wrap="square">
              <a:spAutoFit/>
            </a:bodyPr>
            <a:lstStyle/>
            <a:p>
              <a:pPr algn="ctr"/>
              <a:r>
                <a:rPr lang="en-US" sz="1050" i="1" dirty="0">
                  <a:latin typeface="Franklin Gothic ATF" panose="020B0503060602040204" pitchFamily="34" charset="0"/>
                </a:rPr>
                <a:t>Video Tour</a:t>
              </a:r>
            </a:p>
          </p:txBody>
        </p:sp>
        <p:pic>
          <p:nvPicPr>
            <p:cNvPr id="7" name="Picture 2">
              <a:extLst>
                <a:ext uri="{FF2B5EF4-FFF2-40B4-BE49-F238E27FC236}">
                  <a16:creationId xmlns:a16="http://schemas.microsoft.com/office/drawing/2014/main" id="{81FAB4B6-02CB-ADE0-494B-5BA4535436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6710145" y="3810606"/>
              <a:ext cx="768096" cy="768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0145662-CB6B-69E3-A212-130E9C70E7C2}"/>
              </a:ext>
            </a:extLst>
          </p:cNvPr>
          <p:cNvGrpSpPr/>
          <p:nvPr/>
        </p:nvGrpSpPr>
        <p:grpSpPr>
          <a:xfrm>
            <a:off x="9024820" y="3414509"/>
            <a:ext cx="772002" cy="1108426"/>
            <a:chOff x="763012" y="3470276"/>
            <a:chExt cx="772002" cy="1108426"/>
          </a:xfrm>
        </p:grpSpPr>
        <p:sp>
          <p:nvSpPr>
            <p:cNvPr id="10" name="Rectangle 9">
              <a:extLst>
                <a:ext uri="{FF2B5EF4-FFF2-40B4-BE49-F238E27FC236}">
                  <a16:creationId xmlns:a16="http://schemas.microsoft.com/office/drawing/2014/main" id="{624BEC40-6AB2-6ACD-796A-D1BB692F85AA}"/>
                </a:ext>
              </a:extLst>
            </p:cNvPr>
            <p:cNvSpPr/>
            <p:nvPr/>
          </p:nvSpPr>
          <p:spPr>
            <a:xfrm>
              <a:off x="763012" y="3470276"/>
              <a:ext cx="772002" cy="415498"/>
            </a:xfrm>
            <a:prstGeom prst="rect">
              <a:avLst/>
            </a:prstGeom>
          </p:spPr>
          <p:txBody>
            <a:bodyPr wrap="square">
              <a:spAutoFit/>
            </a:bodyPr>
            <a:lstStyle/>
            <a:p>
              <a:pPr algn="ctr"/>
              <a:r>
                <a:rPr lang="en-US" sz="1050" i="1" dirty="0">
                  <a:latin typeface="Franklin Gothic ATF" panose="020B0503060602040204" pitchFamily="34" charset="0"/>
                </a:rPr>
                <a:t>Virtual</a:t>
              </a:r>
              <a:br>
                <a:rPr lang="en-US" sz="1050" i="1" dirty="0">
                  <a:latin typeface="Franklin Gothic ATF" panose="020B0503060602040204" pitchFamily="34" charset="0"/>
                </a:rPr>
              </a:br>
              <a:r>
                <a:rPr lang="en-US" sz="1050" i="1" dirty="0">
                  <a:latin typeface="Franklin Gothic ATF" panose="020B0503060602040204" pitchFamily="34" charset="0"/>
                </a:rPr>
                <a:t>Tour</a:t>
              </a:r>
            </a:p>
          </p:txBody>
        </p:sp>
        <p:pic>
          <p:nvPicPr>
            <p:cNvPr id="8" name="Picture 2" descr="QR Code Image">
              <a:extLst>
                <a:ext uri="{FF2B5EF4-FFF2-40B4-BE49-F238E27FC236}">
                  <a16:creationId xmlns:a16="http://schemas.microsoft.com/office/drawing/2014/main" id="{779CC203-32E0-AA5C-F1EF-876E5BF52A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965" y="3810606"/>
              <a:ext cx="768096" cy="76809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290EB890-3D61-6602-B7A1-B75D3062D6E0}"/>
              </a:ext>
            </a:extLst>
          </p:cNvPr>
          <p:cNvPicPr>
            <a:picLocks/>
          </p:cNvPicPr>
          <p:nvPr/>
        </p:nvPicPr>
        <p:blipFill>
          <a:blip r:embed="rId12">
            <a:extLst>
              <a:ext uri="{28A0092B-C50C-407E-A947-70E740481C1C}">
                <a14:useLocalDpi xmlns:a14="http://schemas.microsoft.com/office/drawing/2010/main" val="0"/>
              </a:ext>
            </a:extLst>
          </a:blip>
          <a:srcRect/>
          <a:stretch/>
        </p:blipFill>
        <p:spPr>
          <a:xfrm>
            <a:off x="3300984" y="4682054"/>
            <a:ext cx="1627632" cy="1042416"/>
          </a:xfrm>
          <a:prstGeom prst="rect">
            <a:avLst/>
          </a:prstGeom>
          <a:ln>
            <a:noFill/>
          </a:ln>
          <a:effectLst/>
        </p:spPr>
      </p:pic>
      <p:pic>
        <p:nvPicPr>
          <p:cNvPr id="16" name="Picture 15">
            <a:extLst>
              <a:ext uri="{FF2B5EF4-FFF2-40B4-BE49-F238E27FC236}">
                <a16:creationId xmlns:a16="http://schemas.microsoft.com/office/drawing/2014/main" id="{77CC29B6-D3C7-944D-0D68-7960E40C8213}"/>
              </a:ext>
            </a:extLst>
          </p:cNvPr>
          <p:cNvPicPr>
            <a:picLocks/>
          </p:cNvPicPr>
          <p:nvPr/>
        </p:nvPicPr>
        <p:blipFill>
          <a:blip r:embed="rId13">
            <a:extLst>
              <a:ext uri="{28A0092B-C50C-407E-A947-70E740481C1C}">
                <a14:useLocalDpi xmlns:a14="http://schemas.microsoft.com/office/drawing/2010/main" val="0"/>
              </a:ext>
            </a:extLst>
          </a:blip>
          <a:srcRect/>
          <a:stretch/>
        </p:blipFill>
        <p:spPr>
          <a:xfrm>
            <a:off x="6601968" y="4682054"/>
            <a:ext cx="1627632" cy="1043035"/>
          </a:xfrm>
          <a:prstGeom prst="rect">
            <a:avLst/>
          </a:prstGeom>
          <a:ln>
            <a:noFill/>
          </a:ln>
          <a:effectLst/>
        </p:spPr>
      </p:pic>
      <p:sp>
        <p:nvSpPr>
          <p:cNvPr id="15" name="Rectangle 14"/>
          <p:cNvSpPr/>
          <p:nvPr/>
        </p:nvSpPr>
        <p:spPr>
          <a:xfrm>
            <a:off x="0" y="289560"/>
            <a:ext cx="8229600" cy="584775"/>
          </a:xfrm>
          <a:prstGeom prst="rect">
            <a:avLst/>
          </a:prstGeom>
        </p:spPr>
        <p:txBody>
          <a:bodyPr wrap="square">
            <a:spAutoFit/>
          </a:bodyPr>
          <a:lstStyle/>
          <a:p>
            <a:pPr algn="ctr"/>
            <a:r>
              <a:rPr lang="pl-PL" b="1" dirty="0">
                <a:ln w="3175">
                  <a:noFill/>
                </a:ln>
                <a:solidFill>
                  <a:schemeClr val="bg1"/>
                </a:solidFill>
                <a:effectLst>
                  <a:outerShdw blurRad="38100" dist="38100" dir="2700000" algn="tl">
                    <a:srgbClr val="000000">
                      <a:alpha val="43137"/>
                    </a:srgbClr>
                  </a:outerShdw>
                </a:effectLst>
                <a:latin typeface="Franklin Gothic ATF" panose="020B0503060602040204" pitchFamily="34" charset="0"/>
              </a:rPr>
              <a:t>1014 Bradbury Lane</a:t>
            </a:r>
          </a:p>
          <a:p>
            <a:pPr algn="ctr"/>
            <a:r>
              <a:rPr lang="en-US" sz="1400" dirty="0">
                <a:ln w="3175">
                  <a:noFill/>
                </a:ln>
                <a:solidFill>
                  <a:schemeClr val="bg1"/>
                </a:solidFill>
                <a:effectLst>
                  <a:outerShdw blurRad="38100" dist="38100" dir="2700000" algn="tl">
                    <a:srgbClr val="000000">
                      <a:alpha val="43137"/>
                    </a:srgbClr>
                  </a:outerShdw>
                </a:effectLst>
                <a:latin typeface="Franklin Gothic ATF" panose="020B0503060602040204" pitchFamily="34" charset="0"/>
              </a:rPr>
              <a:t>Martins Creek | Charleston, SC 29492 | MLS# 25007797 | $1,395,000</a:t>
            </a:r>
          </a:p>
        </p:txBody>
      </p:sp>
      <p:pic>
        <p:nvPicPr>
          <p:cNvPr id="17" name="Graphic 16" descr="Arrow: Counter-clockwise curve outline">
            <a:extLst>
              <a:ext uri="{FF2B5EF4-FFF2-40B4-BE49-F238E27FC236}">
                <a16:creationId xmlns:a16="http://schemas.microsoft.com/office/drawing/2014/main" id="{45D5CB98-55B7-EA7A-B266-6B0183AA00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3487421">
            <a:off x="-3207026" y="1702531"/>
            <a:ext cx="914400" cy="914400"/>
          </a:xfrm>
          <a:prstGeom prst="rect">
            <a:avLst/>
          </a:prstGeom>
        </p:spPr>
      </p:pic>
      <p:pic>
        <p:nvPicPr>
          <p:cNvPr id="20" name="Graphic 19" descr="Arrow: Rotate left outline">
            <a:extLst>
              <a:ext uri="{FF2B5EF4-FFF2-40B4-BE49-F238E27FC236}">
                <a16:creationId xmlns:a16="http://schemas.microsoft.com/office/drawing/2014/main" id="{8A13BCE3-301C-7C4C-C068-124ED8F30A8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57026" y="2869416"/>
            <a:ext cx="914400" cy="914400"/>
          </a:xfrm>
          <a:prstGeom prst="rect">
            <a:avLst/>
          </a:prstGeom>
        </p:spPr>
      </p:pic>
      <p:pic>
        <p:nvPicPr>
          <p:cNvPr id="22" name="Graphic 21" descr="Arrow: Slight curve with solid fill">
            <a:extLst>
              <a:ext uri="{FF2B5EF4-FFF2-40B4-BE49-F238E27FC236}">
                <a16:creationId xmlns:a16="http://schemas.microsoft.com/office/drawing/2014/main" id="{BB850EB1-8106-71F4-87C5-D4832A0344A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a:off x="-2907026" y="4036301"/>
            <a:ext cx="914400" cy="914400"/>
          </a:xfrm>
          <a:prstGeom prst="rect">
            <a:avLst/>
          </a:prstGeom>
        </p:spPr>
      </p:pic>
      <p:pic>
        <p:nvPicPr>
          <p:cNvPr id="25" name="Graphic 24" descr="Arrow: Rotate left with solid fill">
            <a:extLst>
              <a:ext uri="{FF2B5EF4-FFF2-40B4-BE49-F238E27FC236}">
                <a16:creationId xmlns:a16="http://schemas.microsoft.com/office/drawing/2014/main" id="{DA3FE246-C4A0-2199-BC23-29C5B59AE6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57026" y="5203186"/>
            <a:ext cx="914400" cy="914400"/>
          </a:xfrm>
          <a:prstGeom prst="rect">
            <a:avLst/>
          </a:prstGeom>
        </p:spPr>
      </p:pic>
      <p:pic>
        <p:nvPicPr>
          <p:cNvPr id="28" name="Graphic 27" descr="Back with solid fill">
            <a:extLst>
              <a:ext uri="{FF2B5EF4-FFF2-40B4-BE49-F238E27FC236}">
                <a16:creationId xmlns:a16="http://schemas.microsoft.com/office/drawing/2014/main" id="{2CCFAF0A-80AD-0FDC-240F-21EA83F75C4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7976735">
            <a:off x="-1528513" y="1386626"/>
            <a:ext cx="914400" cy="914400"/>
          </a:xfrm>
          <a:prstGeom prst="rect">
            <a:avLst/>
          </a:prstGeom>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2011</TotalTime>
  <Words>197</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OPEN HOUSE SUNDAY 3/30 FROM 10 AM - 1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118</cp:revision>
  <dcterms:created xsi:type="dcterms:W3CDTF">2016-07-16T19:46:25Z</dcterms:created>
  <dcterms:modified xsi:type="dcterms:W3CDTF">2025-03-26T01:15:01Z</dcterms:modified>
</cp:coreProperties>
</file>