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82296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326A"/>
    <a:srgbClr val="F5831F"/>
    <a:srgbClr val="19469D"/>
    <a:srgbClr val="19479E"/>
    <a:srgbClr val="FF7575"/>
    <a:srgbClr val="F58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29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7220" y="1646133"/>
            <a:ext cx="6995160" cy="3501813"/>
          </a:xfrm>
        </p:spPr>
        <p:txBody>
          <a:bodyPr anchor="b"/>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700" y="5282989"/>
            <a:ext cx="6172200" cy="2428451"/>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024456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116929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89308" y="535517"/>
            <a:ext cx="1774508"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65785" y="535517"/>
            <a:ext cx="5220653"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9966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81629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61499" y="2507618"/>
            <a:ext cx="7098030" cy="4184014"/>
          </a:xfrm>
        </p:spPr>
        <p:txBody>
          <a:bodyPr anchor="b"/>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561499" y="6731215"/>
            <a:ext cx="7098030" cy="2200274"/>
          </a:xfrm>
        </p:spPr>
        <p:txBody>
          <a:bodyPr/>
          <a:lstStyle>
            <a:lvl1pPr marL="0" indent="0">
              <a:buNone/>
              <a:defRPr sz="2160">
                <a:solidFill>
                  <a:schemeClr val="tx1"/>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72EAF3-99EF-42A4-8450-453F282A5E58}" type="datetimeFigureOut">
              <a:rPr lang="en-US" smtClean="0"/>
              <a:t>8/19/2025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08650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65785" y="2677584"/>
            <a:ext cx="34975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66235" y="2677584"/>
            <a:ext cx="34975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72EAF3-99EF-42A4-8450-453F282A5E58}" type="datetimeFigureOut">
              <a:rPr lang="en-US" smtClean="0"/>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17187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6857" y="535519"/>
            <a:ext cx="7098030"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66858" y="2465706"/>
            <a:ext cx="3481506" cy="1208404"/>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566858" y="3674110"/>
            <a:ext cx="3481506"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166235" y="2465706"/>
            <a:ext cx="3498652" cy="1208404"/>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4166235" y="3674110"/>
            <a:ext cx="349865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72EAF3-99EF-42A4-8450-453F282A5E58}" type="datetimeFigureOut">
              <a:rPr lang="en-US" smtClean="0"/>
              <a:t>8/19/2025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1972687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72EAF3-99EF-42A4-8450-453F282A5E58}" type="datetimeFigureOut">
              <a:rPr lang="en-US" smtClean="0"/>
              <a:t>8/19/2025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43548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72EAF3-99EF-42A4-8450-453F282A5E58}" type="datetimeFigureOut">
              <a:rPr lang="en-US" smtClean="0"/>
              <a:t>8/19/2025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124892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6857" y="670560"/>
            <a:ext cx="2654260" cy="2346960"/>
          </a:xfrm>
        </p:spPr>
        <p:txBody>
          <a:bodyPr anchor="b"/>
          <a:lstStyle>
            <a:lvl1pPr>
              <a:defRPr sz="2880"/>
            </a:lvl1pPr>
          </a:lstStyle>
          <a:p>
            <a:r>
              <a:rPr lang="en-US"/>
              <a:t>Click to edit Master title style</a:t>
            </a:r>
            <a:endParaRPr lang="en-US" dirty="0"/>
          </a:p>
        </p:txBody>
      </p:sp>
      <p:sp>
        <p:nvSpPr>
          <p:cNvPr id="3" name="Content Placeholder 2"/>
          <p:cNvSpPr>
            <a:spLocks noGrp="1"/>
          </p:cNvSpPr>
          <p:nvPr>
            <p:ph idx="1"/>
          </p:nvPr>
        </p:nvSpPr>
        <p:spPr>
          <a:xfrm>
            <a:off x="3498652" y="1448226"/>
            <a:ext cx="4166235" cy="7147983"/>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66857" y="3017520"/>
            <a:ext cx="2654260" cy="5590329"/>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72EAF3-99EF-42A4-8450-453F282A5E58}" type="datetimeFigureOut">
              <a:rPr lang="en-US" smtClean="0"/>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24306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6857" y="670560"/>
            <a:ext cx="2654260" cy="2346960"/>
          </a:xfrm>
        </p:spPr>
        <p:txBody>
          <a:bodyPr anchor="b"/>
          <a:lstStyle>
            <a:lvl1pPr>
              <a:defRPr sz="2880"/>
            </a:lvl1pPr>
          </a:lstStyle>
          <a:p>
            <a:r>
              <a:rPr lang="en-US"/>
              <a:t>Click to edit Master title style</a:t>
            </a:r>
            <a:endParaRPr lang="en-US" dirty="0"/>
          </a:p>
        </p:txBody>
      </p:sp>
      <p:sp>
        <p:nvSpPr>
          <p:cNvPr id="3" name="Picture Placeholder 2"/>
          <p:cNvSpPr>
            <a:spLocks noGrp="1" noChangeAspect="1"/>
          </p:cNvSpPr>
          <p:nvPr>
            <p:ph type="pic" idx="1"/>
          </p:nvPr>
        </p:nvSpPr>
        <p:spPr>
          <a:xfrm>
            <a:off x="3498652" y="1448226"/>
            <a:ext cx="4166235" cy="7147983"/>
          </a:xfrm>
        </p:spPr>
        <p:txBody>
          <a:bodyPr anchor="t"/>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en-US"/>
              <a:t>Click icon to add picture</a:t>
            </a:r>
            <a:endParaRPr lang="en-US" dirty="0"/>
          </a:p>
        </p:txBody>
      </p:sp>
      <p:sp>
        <p:nvSpPr>
          <p:cNvPr id="4" name="Text Placeholder 3"/>
          <p:cNvSpPr>
            <a:spLocks noGrp="1"/>
          </p:cNvSpPr>
          <p:nvPr>
            <p:ph type="body" sz="half" idx="2"/>
          </p:nvPr>
        </p:nvSpPr>
        <p:spPr>
          <a:xfrm>
            <a:off x="566857" y="3017520"/>
            <a:ext cx="2654260" cy="5590329"/>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72EAF3-99EF-42A4-8450-453F282A5E58}" type="datetimeFigureOut">
              <a:rPr lang="en-US" smtClean="0"/>
              <a:t>8/19/2025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349072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5785" y="535519"/>
            <a:ext cx="7098030"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65785" y="2677584"/>
            <a:ext cx="709803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5785" y="9322649"/>
            <a:ext cx="1851660" cy="535517"/>
          </a:xfrm>
          <a:prstGeom prst="rect">
            <a:avLst/>
          </a:prstGeom>
        </p:spPr>
        <p:txBody>
          <a:bodyPr vert="horz" lIns="91440" tIns="45720" rIns="91440" bIns="45720" rtlCol="0" anchor="ctr"/>
          <a:lstStyle>
            <a:lvl1pPr algn="l">
              <a:defRPr sz="1080">
                <a:solidFill>
                  <a:schemeClr val="tx1">
                    <a:tint val="75000"/>
                  </a:schemeClr>
                </a:solidFill>
              </a:defRPr>
            </a:lvl1pPr>
          </a:lstStyle>
          <a:p>
            <a:fld id="{7772EAF3-99EF-42A4-8450-453F282A5E58}" type="datetimeFigureOut">
              <a:rPr lang="en-US" smtClean="0"/>
              <a:t>8/19/2025</a:t>
            </a:fld>
            <a:endParaRPr lang="en-US"/>
          </a:p>
        </p:txBody>
      </p:sp>
      <p:sp>
        <p:nvSpPr>
          <p:cNvPr id="5" name="Footer Placeholder 4"/>
          <p:cNvSpPr>
            <a:spLocks noGrp="1"/>
          </p:cNvSpPr>
          <p:nvPr>
            <p:ph type="ftr" sz="quarter" idx="3"/>
          </p:nvPr>
        </p:nvSpPr>
        <p:spPr>
          <a:xfrm>
            <a:off x="2726055" y="9322649"/>
            <a:ext cx="2777490" cy="535517"/>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812155" y="9322649"/>
            <a:ext cx="1851660" cy="535517"/>
          </a:xfrm>
          <a:prstGeom prst="rect">
            <a:avLst/>
          </a:prstGeom>
        </p:spPr>
        <p:txBody>
          <a:bodyPr vert="horz" lIns="91440" tIns="45720" rIns="91440" bIns="45720" rtlCol="0" anchor="ctr"/>
          <a:lstStyle>
            <a:lvl1pPr algn="r">
              <a:defRPr sz="1080">
                <a:solidFill>
                  <a:schemeClr val="tx1">
                    <a:tint val="75000"/>
                  </a:schemeClr>
                </a:solidFill>
              </a:defRPr>
            </a:lvl1pPr>
          </a:lstStyle>
          <a:p>
            <a:fld id="{D6B93059-4BF8-41ED-A843-93DA5E7BB042}" type="slidenum">
              <a:rPr lang="en-US" smtClean="0"/>
              <a:t>‹#›</a:t>
            </a:fld>
            <a:endParaRPr lang="en-US"/>
          </a:p>
        </p:txBody>
      </p:sp>
    </p:spTree>
    <p:extLst>
      <p:ext uri="{BB962C8B-B14F-4D97-AF65-F5344CB8AC3E}">
        <p14:creationId xmlns:p14="http://schemas.microsoft.com/office/powerpoint/2010/main" val="85853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13" Type="http://schemas.openxmlformats.org/officeDocument/2006/relationships/image" Target="../media/image9.jpg"/><Relationship Id="rId18" Type="http://schemas.openxmlformats.org/officeDocument/2006/relationships/image" Target="../media/image14.svg"/><Relationship Id="rId3" Type="http://schemas.openxmlformats.org/officeDocument/2006/relationships/hyperlink" Target="https://video214.com/play/0EmAxUh13ESMDbirU17y2g" TargetMode="External"/><Relationship Id="rId21" Type="http://schemas.openxmlformats.org/officeDocument/2006/relationships/image" Target="../media/image17.png"/><Relationship Id="rId7" Type="http://schemas.openxmlformats.org/officeDocument/2006/relationships/image" Target="../media/image3.jp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image" Target="../media/image1.jpg"/><Relationship Id="rId16" Type="http://schemas.openxmlformats.org/officeDocument/2006/relationships/image" Target="../media/image12.svg"/><Relationship Id="rId20" Type="http://schemas.openxmlformats.org/officeDocument/2006/relationships/image" Target="../media/image16.sv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24" Type="http://schemas.openxmlformats.org/officeDocument/2006/relationships/image" Target="../media/image20.svg"/><Relationship Id="rId5" Type="http://schemas.openxmlformats.org/officeDocument/2006/relationships/hyperlink" Target="https://1014bradburyln.ellenoneilstories.com/" TargetMode="External"/><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hyperlink" Target="https://vimeo.com/1068428483?share=copy" TargetMode="External"/><Relationship Id="rId9" Type="http://schemas.openxmlformats.org/officeDocument/2006/relationships/image" Target="../media/image5.jpg"/><Relationship Id="rId14" Type="http://schemas.openxmlformats.org/officeDocument/2006/relationships/image" Target="../media/image10.jpg"/><Relationship Id="rId22"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b="15143"/>
          <a:stretch/>
        </p:blipFill>
        <p:spPr>
          <a:xfrm>
            <a:off x="0" y="0"/>
            <a:ext cx="8229600" cy="4655550"/>
          </a:xfrm>
          <a:prstGeom prst="rect">
            <a:avLst/>
          </a:prstGeom>
        </p:spPr>
      </p:pic>
      <p:sp>
        <p:nvSpPr>
          <p:cNvPr id="2" name="Title 1"/>
          <p:cNvSpPr>
            <a:spLocks noGrp="1"/>
          </p:cNvSpPr>
          <p:nvPr>
            <p:ph type="ctrTitle"/>
          </p:nvPr>
        </p:nvSpPr>
        <p:spPr>
          <a:xfrm>
            <a:off x="-1" y="0"/>
            <a:ext cx="8229600" cy="390577"/>
          </a:xfrm>
        </p:spPr>
        <p:txBody>
          <a:bodyPr anchor="ctr">
            <a:noAutofit/>
          </a:bodyPr>
          <a:lstStyle/>
          <a:p>
            <a:r>
              <a:rPr lang="en-US" sz="2100" b="1" dirty="0">
                <a:solidFill>
                  <a:schemeClr val="bg1"/>
                </a:solidFill>
                <a:effectLst>
                  <a:outerShdw blurRad="38100" dist="38100" dir="2700000" algn="tl">
                    <a:srgbClr val="000000">
                      <a:alpha val="43137"/>
                    </a:srgbClr>
                  </a:outerShdw>
                </a:effectLst>
                <a:latin typeface="Franklin Gothic ATF" panose="020B0503060602040204" pitchFamily="34" charset="0"/>
              </a:rPr>
              <a:t>PRICE REDUCED! WATERFRONT ESTATE WITH PRIVATE DOCK</a:t>
            </a:r>
          </a:p>
        </p:txBody>
      </p:sp>
      <p:sp>
        <p:nvSpPr>
          <p:cNvPr id="3" name="Subtitle 2"/>
          <p:cNvSpPr>
            <a:spLocks noGrp="1"/>
          </p:cNvSpPr>
          <p:nvPr>
            <p:ph type="subTitle" idx="1"/>
          </p:nvPr>
        </p:nvSpPr>
        <p:spPr>
          <a:xfrm>
            <a:off x="1" y="5750974"/>
            <a:ext cx="8229598" cy="3081913"/>
          </a:xfrm>
        </p:spPr>
        <p:txBody>
          <a:bodyPr anchor="ctr">
            <a:noAutofit/>
          </a:bodyPr>
          <a:lstStyle/>
          <a:p>
            <a:pPr>
              <a:lnSpc>
                <a:spcPct val="100000"/>
              </a:lnSpc>
              <a:spcBef>
                <a:spcPts val="0"/>
              </a:spcBef>
              <a:spcAft>
                <a:spcPts val="600"/>
              </a:spcAft>
            </a:pPr>
            <a:r>
              <a:rPr lang="en-US" sz="1800" b="1" dirty="0">
                <a:solidFill>
                  <a:srgbClr val="19469D"/>
                </a:solidFill>
                <a:latin typeface="Franklin Gothic ATF" panose="020B0503060602040204" pitchFamily="34" charset="0"/>
              </a:rPr>
              <a:t>4 BEDROOMS | 4 ½ BATHS | 3,183 SF</a:t>
            </a:r>
          </a:p>
          <a:p>
            <a:pPr>
              <a:lnSpc>
                <a:spcPct val="100000"/>
              </a:lnSpc>
              <a:spcBef>
                <a:spcPts val="0"/>
              </a:spcBef>
              <a:spcAft>
                <a:spcPts val="600"/>
              </a:spcAft>
            </a:pPr>
            <a:r>
              <a:rPr lang="en-US" sz="1800" b="1" dirty="0">
                <a:solidFill>
                  <a:srgbClr val="19469D"/>
                </a:solidFill>
                <a:latin typeface="Franklin Gothic ATF" panose="020B0503060602040204" pitchFamily="34" charset="0"/>
              </a:rPr>
              <a:t>SELLERS </a:t>
            </a:r>
            <a:r>
              <a:rPr lang="en-US" sz="1800" b="1">
                <a:solidFill>
                  <a:srgbClr val="19469D"/>
                </a:solidFill>
                <a:latin typeface="Franklin Gothic ATF" panose="020B0503060602040204" pitchFamily="34" charset="0"/>
              </a:rPr>
              <a:t>OFFERING BUYER </a:t>
            </a:r>
            <a:r>
              <a:rPr lang="en-US" sz="1800" b="1" dirty="0">
                <a:solidFill>
                  <a:srgbClr val="19469D"/>
                </a:solidFill>
                <a:latin typeface="Franklin Gothic ATF" panose="020B0503060602040204" pitchFamily="34" charset="0"/>
              </a:rPr>
              <a:t>AGENT COMPENSATION</a:t>
            </a:r>
          </a:p>
          <a:p>
            <a:pPr>
              <a:lnSpc>
                <a:spcPct val="100000"/>
              </a:lnSpc>
              <a:spcBef>
                <a:spcPts val="0"/>
              </a:spcBef>
              <a:spcAft>
                <a:spcPts val="600"/>
              </a:spcAft>
            </a:pPr>
            <a:r>
              <a:rPr lang="en-US" sz="1800" dirty="0">
                <a:solidFill>
                  <a:srgbClr val="19469D"/>
                </a:solidFill>
                <a:latin typeface="Franklin Gothic ATF" panose="020B0503060602040204" pitchFamily="34" charset="0"/>
              </a:rPr>
              <a:t>Now offered at a reduced price, this custom-built Charleston retreat sits on 2.5 acres with its own private dock! Featuring 4 bedroom suites, an open floor plan, chef’s kitchen, multiple porches, and serene marsh views—this home is the perfect blend of luxury, privacy, and Lowcountry living. Schedule your showing today before this rare opportunity is gone!</a:t>
            </a:r>
          </a:p>
          <a:p>
            <a:pPr>
              <a:lnSpc>
                <a:spcPct val="100000"/>
              </a:lnSpc>
              <a:spcBef>
                <a:spcPts val="0"/>
              </a:spcBef>
              <a:spcAft>
                <a:spcPts val="600"/>
              </a:spcAft>
            </a:pPr>
            <a:endParaRPr lang="en-US" sz="1800" dirty="0">
              <a:solidFill>
                <a:srgbClr val="1E326A"/>
              </a:solidFill>
              <a:latin typeface="Franklin Gothic ATF" panose="020B0503060602040204" pitchFamily="34" charset="0"/>
              <a:hlinkClick r:id="rId3"/>
            </a:endParaRPr>
          </a:p>
          <a:p>
            <a:pPr>
              <a:lnSpc>
                <a:spcPct val="100000"/>
              </a:lnSpc>
              <a:spcBef>
                <a:spcPts val="0"/>
              </a:spcBef>
              <a:spcAft>
                <a:spcPts val="600"/>
              </a:spcAft>
            </a:pPr>
            <a:r>
              <a:rPr lang="en-US" sz="1800" dirty="0">
                <a:solidFill>
                  <a:srgbClr val="1E326A"/>
                </a:solidFill>
                <a:latin typeface="Franklin Gothic ATF" panose="020B0503060602040204" pitchFamily="34" charset="0"/>
                <a:hlinkClick r:id="rId4"/>
              </a:rPr>
              <a:t>Video Tour</a:t>
            </a:r>
            <a:r>
              <a:rPr lang="en-US" sz="1800" dirty="0">
                <a:solidFill>
                  <a:srgbClr val="1E326A"/>
                </a:solidFill>
                <a:latin typeface="Franklin Gothic ATF" panose="020B0503060602040204" pitchFamily="34" charset="0"/>
              </a:rPr>
              <a:t> | </a:t>
            </a:r>
            <a:r>
              <a:rPr lang="en-US" sz="1800" dirty="0">
                <a:solidFill>
                  <a:srgbClr val="1E326A"/>
                </a:solidFill>
                <a:latin typeface="Franklin Gothic ATF" panose="020B0503060602040204" pitchFamily="34" charset="0"/>
                <a:hlinkClick r:id="rId5"/>
              </a:rPr>
              <a:t>Storybook</a:t>
            </a:r>
            <a:endParaRPr lang="en-US" sz="1800" dirty="0">
              <a:solidFill>
                <a:srgbClr val="1E326A"/>
              </a:solidFill>
              <a:latin typeface="Franklin Gothic ATF" panose="020B0503060602040204" pitchFamily="34" charset="0"/>
            </a:endParaRPr>
          </a:p>
        </p:txBody>
      </p:sp>
      <p:sp>
        <p:nvSpPr>
          <p:cNvPr id="24" name="Rectangle 23">
            <a:extLst>
              <a:ext uri="{FF2B5EF4-FFF2-40B4-BE49-F238E27FC236}">
                <a16:creationId xmlns:a16="http://schemas.microsoft.com/office/drawing/2014/main" id="{319B1B8F-DCEE-4128-BB88-7F5689692D63}"/>
              </a:ext>
            </a:extLst>
          </p:cNvPr>
          <p:cNvSpPr/>
          <p:nvPr/>
        </p:nvSpPr>
        <p:spPr>
          <a:xfrm>
            <a:off x="228600" y="8936245"/>
            <a:ext cx="7772400" cy="1107996"/>
          </a:xfrm>
          <a:prstGeom prst="rect">
            <a:avLst/>
          </a:prstGeom>
        </p:spPr>
        <p:txBody>
          <a:bodyPr wrap="square">
            <a:spAutoFit/>
          </a:bodyPr>
          <a:lstStyle/>
          <a:p>
            <a:pPr algn="ctr"/>
            <a:r>
              <a:rPr lang="en-US" b="1" dirty="0">
                <a:latin typeface="Franklin Gothic ATF" panose="020B0503060602040204" pitchFamily="34" charset="0"/>
              </a:rPr>
              <a:t>Ellen O'Neil</a:t>
            </a:r>
          </a:p>
          <a:p>
            <a:pPr algn="ctr"/>
            <a:r>
              <a:rPr lang="en-US" sz="1200" dirty="0">
                <a:latin typeface="Franklin Gothic ATF" panose="020B0503060602040204" pitchFamily="34" charset="0"/>
              </a:rPr>
              <a:t>Broker/Owner, ABR, e-PRO, CNE</a:t>
            </a:r>
          </a:p>
          <a:p>
            <a:pPr algn="ctr"/>
            <a:r>
              <a:rPr lang="en-US" sz="1200" dirty="0">
                <a:latin typeface="Franklin Gothic ATF" panose="020B0503060602040204" pitchFamily="34" charset="0"/>
              </a:rPr>
              <a:t>Charleston Realtor of Distinction</a:t>
            </a:r>
          </a:p>
          <a:p>
            <a:pPr algn="ctr"/>
            <a:r>
              <a:rPr lang="en-US" sz="1200" dirty="0">
                <a:latin typeface="Franklin Gothic ATF" panose="020B0503060602040204" pitchFamily="34" charset="0"/>
              </a:rPr>
              <a:t>843-300-8530</a:t>
            </a:r>
          </a:p>
          <a:p>
            <a:pPr algn="ctr"/>
            <a:r>
              <a:rPr lang="en-US" sz="1200" dirty="0">
                <a:latin typeface="Franklin Gothic ATF" panose="020B0503060602040204" pitchFamily="34" charset="0"/>
              </a:rPr>
              <a:t>www.EllenONeilProperties.com</a:t>
            </a:r>
            <a:endParaRPr lang="en-US" dirty="0">
              <a:latin typeface="Franklin Gothic ATF" panose="020B0503060602040204" pitchFamily="34" charset="0"/>
            </a:endParaRPr>
          </a:p>
        </p:txBody>
      </p:sp>
      <p:pic>
        <p:nvPicPr>
          <p:cNvPr id="26" name="Picture 25">
            <a:extLst>
              <a:ext uri="{FF2B5EF4-FFF2-40B4-BE49-F238E27FC236}">
                <a16:creationId xmlns:a16="http://schemas.microsoft.com/office/drawing/2014/main" id="{A00855F7-5DD9-4E0A-A245-FD11596518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6460" y="9170203"/>
            <a:ext cx="1352702" cy="640080"/>
          </a:xfrm>
          <a:prstGeom prst="rect">
            <a:avLst/>
          </a:prstGeom>
          <a:effectLst/>
        </p:spPr>
      </p:pic>
      <p:pic>
        <p:nvPicPr>
          <p:cNvPr id="12" name="Picture 11">
            <a:extLst>
              <a:ext uri="{FF2B5EF4-FFF2-40B4-BE49-F238E27FC236}">
                <a16:creationId xmlns:a16="http://schemas.microsoft.com/office/drawing/2014/main" id="{4747DAF0-BD60-4503-B8E6-9C16CD335B90}"/>
              </a:ext>
            </a:extLst>
          </p:cNvPr>
          <p:cNvPicPr>
            <a:picLocks/>
          </p:cNvPicPr>
          <p:nvPr/>
        </p:nvPicPr>
        <p:blipFill>
          <a:blip r:embed="rId7">
            <a:extLst>
              <a:ext uri="{28A0092B-C50C-407E-A947-70E740481C1C}">
                <a14:useLocalDpi xmlns:a14="http://schemas.microsoft.com/office/drawing/2010/main" val="0"/>
              </a:ext>
            </a:extLst>
          </a:blip>
          <a:srcRect/>
          <a:stretch/>
        </p:blipFill>
        <p:spPr>
          <a:xfrm>
            <a:off x="1650492" y="4682054"/>
            <a:ext cx="1627632" cy="1042416"/>
          </a:xfrm>
          <a:prstGeom prst="rect">
            <a:avLst/>
          </a:prstGeom>
          <a:ln>
            <a:noFill/>
          </a:ln>
          <a:effectLst/>
        </p:spPr>
      </p:pic>
      <p:pic>
        <p:nvPicPr>
          <p:cNvPr id="18" name="Picture 17">
            <a:extLst>
              <a:ext uri="{FF2B5EF4-FFF2-40B4-BE49-F238E27FC236}">
                <a16:creationId xmlns:a16="http://schemas.microsoft.com/office/drawing/2014/main" id="{CF70C3F9-2C80-72F7-130C-554550DD6653}"/>
              </a:ext>
            </a:extLst>
          </p:cNvPr>
          <p:cNvPicPr>
            <a:picLocks/>
          </p:cNvPicPr>
          <p:nvPr/>
        </p:nvPicPr>
        <p:blipFill>
          <a:blip r:embed="rId8">
            <a:extLst>
              <a:ext uri="{28A0092B-C50C-407E-A947-70E740481C1C}">
                <a14:useLocalDpi xmlns:a14="http://schemas.microsoft.com/office/drawing/2010/main" val="0"/>
              </a:ext>
            </a:extLst>
          </a:blip>
          <a:srcRect/>
          <a:stretch/>
        </p:blipFill>
        <p:spPr>
          <a:xfrm>
            <a:off x="0" y="4682054"/>
            <a:ext cx="1627632" cy="1042416"/>
          </a:xfrm>
          <a:prstGeom prst="rect">
            <a:avLst/>
          </a:prstGeom>
          <a:ln>
            <a:noFill/>
          </a:ln>
          <a:effectLst/>
        </p:spPr>
      </p:pic>
      <p:pic>
        <p:nvPicPr>
          <p:cNvPr id="4" name="Picture 3">
            <a:extLst>
              <a:ext uri="{FF2B5EF4-FFF2-40B4-BE49-F238E27FC236}">
                <a16:creationId xmlns:a16="http://schemas.microsoft.com/office/drawing/2014/main" id="{503E7039-F2FE-5100-EFC7-27B34ABE0AD3}"/>
              </a:ext>
            </a:extLst>
          </p:cNvPr>
          <p:cNvPicPr>
            <a:picLocks/>
          </p:cNvPicPr>
          <p:nvPr/>
        </p:nvPicPr>
        <p:blipFill>
          <a:blip r:embed="rId9">
            <a:extLst>
              <a:ext uri="{28A0092B-C50C-407E-A947-70E740481C1C}">
                <a14:useLocalDpi xmlns:a14="http://schemas.microsoft.com/office/drawing/2010/main" val="0"/>
              </a:ext>
            </a:extLst>
          </a:blip>
          <a:srcRect/>
          <a:stretch/>
        </p:blipFill>
        <p:spPr>
          <a:xfrm>
            <a:off x="4951476" y="4682054"/>
            <a:ext cx="1627632" cy="1043035"/>
          </a:xfrm>
          <a:prstGeom prst="rect">
            <a:avLst/>
          </a:prstGeom>
          <a:ln>
            <a:noFill/>
          </a:ln>
          <a:effectLst/>
        </p:spPr>
      </p:pic>
      <p:pic>
        <p:nvPicPr>
          <p:cNvPr id="1026" name="Picture 2">
            <a:extLst>
              <a:ext uri="{FF2B5EF4-FFF2-40B4-BE49-F238E27FC236}">
                <a16:creationId xmlns:a16="http://schemas.microsoft.com/office/drawing/2014/main" id="{26CF06C8-84EC-DAA5-7913-EE361CEB8B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290438" y="9170203"/>
            <a:ext cx="1406527"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A35077D-D136-00FE-DA97-DA4139A8F1AE}"/>
              </a:ext>
            </a:extLst>
          </p:cNvPr>
          <p:cNvGrpSpPr/>
          <p:nvPr/>
        </p:nvGrpSpPr>
        <p:grpSpPr>
          <a:xfrm>
            <a:off x="9024820" y="1737033"/>
            <a:ext cx="779433" cy="1108426"/>
            <a:chOff x="6704477" y="3470276"/>
            <a:chExt cx="779433" cy="1108426"/>
          </a:xfrm>
        </p:grpSpPr>
        <p:sp>
          <p:nvSpPr>
            <p:cNvPr id="5" name="Rectangle 4">
              <a:extLst>
                <a:ext uri="{FF2B5EF4-FFF2-40B4-BE49-F238E27FC236}">
                  <a16:creationId xmlns:a16="http://schemas.microsoft.com/office/drawing/2014/main" id="{E7454892-5DFC-CD4D-F677-6F96DD608AA6}"/>
                </a:ext>
              </a:extLst>
            </p:cNvPr>
            <p:cNvSpPr/>
            <p:nvPr/>
          </p:nvSpPr>
          <p:spPr>
            <a:xfrm>
              <a:off x="6704477" y="3470276"/>
              <a:ext cx="779433" cy="415498"/>
            </a:xfrm>
            <a:prstGeom prst="rect">
              <a:avLst/>
            </a:prstGeom>
          </p:spPr>
          <p:txBody>
            <a:bodyPr wrap="square">
              <a:spAutoFit/>
            </a:bodyPr>
            <a:lstStyle/>
            <a:p>
              <a:pPr algn="ctr"/>
              <a:r>
                <a:rPr lang="en-US" sz="1050" i="1" dirty="0">
                  <a:latin typeface="Franklin Gothic ATF" panose="020B0503060602040204" pitchFamily="34" charset="0"/>
                </a:rPr>
                <a:t>Video Tour</a:t>
              </a:r>
            </a:p>
          </p:txBody>
        </p:sp>
        <p:pic>
          <p:nvPicPr>
            <p:cNvPr id="7" name="Picture 2">
              <a:extLst>
                <a:ext uri="{FF2B5EF4-FFF2-40B4-BE49-F238E27FC236}">
                  <a16:creationId xmlns:a16="http://schemas.microsoft.com/office/drawing/2014/main" id="{81FAB4B6-02CB-ADE0-494B-5BA4535436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6710145" y="3810606"/>
              <a:ext cx="768096" cy="7680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20145662-CB6B-69E3-A212-130E9C70E7C2}"/>
              </a:ext>
            </a:extLst>
          </p:cNvPr>
          <p:cNvGrpSpPr/>
          <p:nvPr/>
        </p:nvGrpSpPr>
        <p:grpSpPr>
          <a:xfrm>
            <a:off x="9024820" y="3414509"/>
            <a:ext cx="772002" cy="1108426"/>
            <a:chOff x="763012" y="3470276"/>
            <a:chExt cx="772002" cy="1108426"/>
          </a:xfrm>
        </p:grpSpPr>
        <p:sp>
          <p:nvSpPr>
            <p:cNvPr id="10" name="Rectangle 9">
              <a:extLst>
                <a:ext uri="{FF2B5EF4-FFF2-40B4-BE49-F238E27FC236}">
                  <a16:creationId xmlns:a16="http://schemas.microsoft.com/office/drawing/2014/main" id="{624BEC40-6AB2-6ACD-796A-D1BB692F85AA}"/>
                </a:ext>
              </a:extLst>
            </p:cNvPr>
            <p:cNvSpPr/>
            <p:nvPr/>
          </p:nvSpPr>
          <p:spPr>
            <a:xfrm>
              <a:off x="763012" y="3470276"/>
              <a:ext cx="772002" cy="415498"/>
            </a:xfrm>
            <a:prstGeom prst="rect">
              <a:avLst/>
            </a:prstGeom>
          </p:spPr>
          <p:txBody>
            <a:bodyPr wrap="square">
              <a:spAutoFit/>
            </a:bodyPr>
            <a:lstStyle/>
            <a:p>
              <a:pPr algn="ctr"/>
              <a:r>
                <a:rPr lang="en-US" sz="1050" i="1" dirty="0">
                  <a:latin typeface="Franklin Gothic ATF" panose="020B0503060602040204" pitchFamily="34" charset="0"/>
                </a:rPr>
                <a:t>Virtual</a:t>
              </a:r>
              <a:br>
                <a:rPr lang="en-US" sz="1050" i="1" dirty="0">
                  <a:latin typeface="Franklin Gothic ATF" panose="020B0503060602040204" pitchFamily="34" charset="0"/>
                </a:rPr>
              </a:br>
              <a:r>
                <a:rPr lang="en-US" sz="1050" i="1" dirty="0">
                  <a:latin typeface="Franklin Gothic ATF" panose="020B0503060602040204" pitchFamily="34" charset="0"/>
                </a:rPr>
                <a:t>Tour</a:t>
              </a:r>
            </a:p>
          </p:txBody>
        </p:sp>
        <p:pic>
          <p:nvPicPr>
            <p:cNvPr id="8" name="Picture 2" descr="QR Code Image">
              <a:extLst>
                <a:ext uri="{FF2B5EF4-FFF2-40B4-BE49-F238E27FC236}">
                  <a16:creationId xmlns:a16="http://schemas.microsoft.com/office/drawing/2014/main" id="{779CC203-32E0-AA5C-F1EF-876E5BF52A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4965" y="3810606"/>
              <a:ext cx="768096" cy="768096"/>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290EB890-3D61-6602-B7A1-B75D3062D6E0}"/>
              </a:ext>
            </a:extLst>
          </p:cNvPr>
          <p:cNvPicPr>
            <a:picLocks/>
          </p:cNvPicPr>
          <p:nvPr/>
        </p:nvPicPr>
        <p:blipFill>
          <a:blip r:embed="rId13">
            <a:extLst>
              <a:ext uri="{28A0092B-C50C-407E-A947-70E740481C1C}">
                <a14:useLocalDpi xmlns:a14="http://schemas.microsoft.com/office/drawing/2010/main" val="0"/>
              </a:ext>
            </a:extLst>
          </a:blip>
          <a:srcRect/>
          <a:stretch/>
        </p:blipFill>
        <p:spPr>
          <a:xfrm>
            <a:off x="3300984" y="4682054"/>
            <a:ext cx="1627632" cy="1042416"/>
          </a:xfrm>
          <a:prstGeom prst="rect">
            <a:avLst/>
          </a:prstGeom>
          <a:ln>
            <a:noFill/>
          </a:ln>
          <a:effectLst/>
        </p:spPr>
      </p:pic>
      <p:pic>
        <p:nvPicPr>
          <p:cNvPr id="16" name="Picture 15">
            <a:extLst>
              <a:ext uri="{FF2B5EF4-FFF2-40B4-BE49-F238E27FC236}">
                <a16:creationId xmlns:a16="http://schemas.microsoft.com/office/drawing/2014/main" id="{77CC29B6-D3C7-944D-0D68-7960E40C8213}"/>
              </a:ext>
            </a:extLst>
          </p:cNvPr>
          <p:cNvPicPr>
            <a:picLocks/>
          </p:cNvPicPr>
          <p:nvPr/>
        </p:nvPicPr>
        <p:blipFill>
          <a:blip r:embed="rId14">
            <a:extLst>
              <a:ext uri="{28A0092B-C50C-407E-A947-70E740481C1C}">
                <a14:useLocalDpi xmlns:a14="http://schemas.microsoft.com/office/drawing/2010/main" val="0"/>
              </a:ext>
            </a:extLst>
          </a:blip>
          <a:srcRect/>
          <a:stretch/>
        </p:blipFill>
        <p:spPr>
          <a:xfrm>
            <a:off x="6601968" y="4682054"/>
            <a:ext cx="1627632" cy="1043035"/>
          </a:xfrm>
          <a:prstGeom prst="rect">
            <a:avLst/>
          </a:prstGeom>
          <a:ln>
            <a:noFill/>
          </a:ln>
          <a:effectLst/>
        </p:spPr>
      </p:pic>
      <p:sp>
        <p:nvSpPr>
          <p:cNvPr id="15" name="Rectangle 14"/>
          <p:cNvSpPr/>
          <p:nvPr/>
        </p:nvSpPr>
        <p:spPr>
          <a:xfrm>
            <a:off x="0" y="289560"/>
            <a:ext cx="8229600" cy="584775"/>
          </a:xfrm>
          <a:prstGeom prst="rect">
            <a:avLst/>
          </a:prstGeom>
        </p:spPr>
        <p:txBody>
          <a:bodyPr wrap="square">
            <a:spAutoFit/>
          </a:bodyPr>
          <a:lstStyle/>
          <a:p>
            <a:pPr algn="ctr"/>
            <a:r>
              <a:rPr lang="pl-PL" b="1" dirty="0">
                <a:ln w="3175">
                  <a:noFill/>
                </a:ln>
                <a:solidFill>
                  <a:schemeClr val="bg1"/>
                </a:solidFill>
                <a:effectLst>
                  <a:outerShdw blurRad="38100" dist="38100" dir="2700000" algn="tl">
                    <a:srgbClr val="000000">
                      <a:alpha val="43137"/>
                    </a:srgbClr>
                  </a:outerShdw>
                </a:effectLst>
                <a:latin typeface="Franklin Gothic ATF" panose="020B0503060602040204" pitchFamily="34" charset="0"/>
              </a:rPr>
              <a:t>1014 Bradbury Lane</a:t>
            </a:r>
          </a:p>
          <a:p>
            <a:pPr algn="ctr"/>
            <a:r>
              <a:rPr lang="en-US" sz="1400" dirty="0">
                <a:ln w="3175">
                  <a:noFill/>
                </a:ln>
                <a:solidFill>
                  <a:schemeClr val="bg1"/>
                </a:solidFill>
                <a:effectLst>
                  <a:outerShdw blurRad="38100" dist="38100" dir="2700000" algn="tl">
                    <a:srgbClr val="000000">
                      <a:alpha val="43137"/>
                    </a:srgbClr>
                  </a:outerShdw>
                </a:effectLst>
                <a:latin typeface="Franklin Gothic ATF" panose="020B0503060602040204" pitchFamily="34" charset="0"/>
              </a:rPr>
              <a:t>Martins Creek | Charleston, SC 29492 | MLS# 25007797 | $1,360,000</a:t>
            </a:r>
          </a:p>
        </p:txBody>
      </p:sp>
      <p:pic>
        <p:nvPicPr>
          <p:cNvPr id="17" name="Graphic 16" descr="Arrow: Counter-clockwise curve outline">
            <a:extLst>
              <a:ext uri="{FF2B5EF4-FFF2-40B4-BE49-F238E27FC236}">
                <a16:creationId xmlns:a16="http://schemas.microsoft.com/office/drawing/2014/main" id="{45D5CB98-55B7-EA7A-B266-6B0183AA008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3487421">
            <a:off x="-3207026" y="1702531"/>
            <a:ext cx="914400" cy="914400"/>
          </a:xfrm>
          <a:prstGeom prst="rect">
            <a:avLst/>
          </a:prstGeom>
        </p:spPr>
      </p:pic>
      <p:pic>
        <p:nvPicPr>
          <p:cNvPr id="20" name="Graphic 19" descr="Arrow: Rotate left outline">
            <a:extLst>
              <a:ext uri="{FF2B5EF4-FFF2-40B4-BE49-F238E27FC236}">
                <a16:creationId xmlns:a16="http://schemas.microsoft.com/office/drawing/2014/main" id="{8A13BCE3-301C-7C4C-C068-124ED8F30A8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057026" y="2869416"/>
            <a:ext cx="914400" cy="914400"/>
          </a:xfrm>
          <a:prstGeom prst="rect">
            <a:avLst/>
          </a:prstGeom>
        </p:spPr>
      </p:pic>
      <p:pic>
        <p:nvPicPr>
          <p:cNvPr id="22" name="Graphic 21" descr="Arrow: Slight curve with solid fill">
            <a:extLst>
              <a:ext uri="{FF2B5EF4-FFF2-40B4-BE49-F238E27FC236}">
                <a16:creationId xmlns:a16="http://schemas.microsoft.com/office/drawing/2014/main" id="{BB850EB1-8106-71F4-87C5-D4832A0344A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5400000">
            <a:off x="-2907026" y="4036301"/>
            <a:ext cx="914400" cy="914400"/>
          </a:xfrm>
          <a:prstGeom prst="rect">
            <a:avLst/>
          </a:prstGeom>
        </p:spPr>
      </p:pic>
      <p:pic>
        <p:nvPicPr>
          <p:cNvPr id="25" name="Graphic 24" descr="Arrow: Rotate left with solid fill">
            <a:extLst>
              <a:ext uri="{FF2B5EF4-FFF2-40B4-BE49-F238E27FC236}">
                <a16:creationId xmlns:a16="http://schemas.microsoft.com/office/drawing/2014/main" id="{DA3FE246-C4A0-2199-BC23-29C5B59AE60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757026" y="5203186"/>
            <a:ext cx="914400" cy="914400"/>
          </a:xfrm>
          <a:prstGeom prst="rect">
            <a:avLst/>
          </a:prstGeom>
        </p:spPr>
      </p:pic>
      <p:pic>
        <p:nvPicPr>
          <p:cNvPr id="28" name="Graphic 27" descr="Back with solid fill">
            <a:extLst>
              <a:ext uri="{FF2B5EF4-FFF2-40B4-BE49-F238E27FC236}">
                <a16:creationId xmlns:a16="http://schemas.microsoft.com/office/drawing/2014/main" id="{2CCFAF0A-80AD-0FDC-240F-21EA83F75C4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17976735">
            <a:off x="-1528513" y="1386626"/>
            <a:ext cx="914400" cy="914400"/>
          </a:xfrm>
          <a:prstGeom prst="rect">
            <a:avLst/>
          </a:prstGeom>
        </p:spPr>
      </p:pic>
    </p:spTree>
    <p:extLst>
      <p:ext uri="{BB962C8B-B14F-4D97-AF65-F5344CB8AC3E}">
        <p14:creationId xmlns:p14="http://schemas.microsoft.com/office/powerpoint/2010/main" val="40030595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2013</TotalTime>
  <Words>137</Words>
  <Application>Microsoft Office PowerPoint</Application>
  <PresentationFormat>Custom</PresentationFormat>
  <Paragraphs>15</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Franklin Gothic ATF</vt:lpstr>
      <vt:lpstr>Office Theme</vt:lpstr>
      <vt:lpstr>PRICE REDUCED! WATERFRONT ESTATE WITH PRIVATE DOCK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Don’t Peek…</dc:title>
  <dc:creator>A. Thomas Price</dc:creator>
  <cp:lastModifiedBy>A. Thomas Price</cp:lastModifiedBy>
  <cp:revision>120</cp:revision>
  <dcterms:created xsi:type="dcterms:W3CDTF">2016-07-16T19:46:25Z</dcterms:created>
  <dcterms:modified xsi:type="dcterms:W3CDTF">2025-08-20T01:45:21Z</dcterms:modified>
</cp:coreProperties>
</file>