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Lst>
  <p:sldSz cx="8229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2438" y="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646133"/>
            <a:ext cx="6995160" cy="3501813"/>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700" y="5282989"/>
            <a:ext cx="6172200" cy="2428451"/>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350646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45877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08" y="535517"/>
            <a:ext cx="1774508"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785" y="535517"/>
            <a:ext cx="522065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97330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50344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1499" y="2507618"/>
            <a:ext cx="7098030" cy="4184014"/>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561499" y="6731215"/>
            <a:ext cx="7098030" cy="2200274"/>
          </a:xfrm>
        </p:spPr>
        <p:txBody>
          <a:bodyPr/>
          <a:lstStyle>
            <a:lvl1pPr marL="0" indent="0">
              <a:buNone/>
              <a:defRPr sz="2160">
                <a:solidFill>
                  <a:schemeClr val="tx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B87BD2-079C-4EE9-A540-83B3FE7E79B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09824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578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623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B87BD2-079C-4EE9-A540-83B3FE7E79BA}"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18015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6857" y="535519"/>
            <a:ext cx="7098030"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6858" y="2465706"/>
            <a:ext cx="3481506"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566858" y="3674110"/>
            <a:ext cx="3481506"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66235" y="2465706"/>
            <a:ext cx="3498652"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166235" y="3674110"/>
            <a:ext cx="349865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B87BD2-079C-4EE9-A540-83B3FE7E79BA}"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50247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B87BD2-079C-4EE9-A540-83B3FE7E79BA}"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503685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87BD2-079C-4EE9-A540-83B3FE7E79BA}"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3223683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Content Placeholder 2"/>
          <p:cNvSpPr>
            <a:spLocks noGrp="1"/>
          </p:cNvSpPr>
          <p:nvPr>
            <p:ph idx="1"/>
          </p:nvPr>
        </p:nvSpPr>
        <p:spPr>
          <a:xfrm>
            <a:off x="3498652" y="1448226"/>
            <a:ext cx="4166235" cy="714798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88853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98652" y="1448226"/>
            <a:ext cx="4166235" cy="7147983"/>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picture</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3007225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5" y="535519"/>
            <a:ext cx="7098030"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5785" y="2677584"/>
            <a:ext cx="709803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5785" y="9322649"/>
            <a:ext cx="1851660" cy="535517"/>
          </a:xfrm>
          <a:prstGeom prst="rect">
            <a:avLst/>
          </a:prstGeom>
        </p:spPr>
        <p:txBody>
          <a:bodyPr vert="horz" lIns="91440" tIns="45720" rIns="91440" bIns="45720" rtlCol="0" anchor="ctr"/>
          <a:lstStyle>
            <a:lvl1pPr algn="l">
              <a:defRPr sz="1080">
                <a:solidFill>
                  <a:schemeClr val="tx1">
                    <a:tint val="75000"/>
                  </a:schemeClr>
                </a:solidFill>
              </a:defRPr>
            </a:lvl1pPr>
          </a:lstStyle>
          <a:p>
            <a:fld id="{B0B87BD2-079C-4EE9-A540-83B3FE7E79BA}" type="datetimeFigureOut">
              <a:rPr lang="en-US" smtClean="0"/>
              <a:t>1/28/2024</a:t>
            </a:fld>
            <a:endParaRPr lang="en-US"/>
          </a:p>
        </p:txBody>
      </p:sp>
      <p:sp>
        <p:nvSpPr>
          <p:cNvPr id="5" name="Footer Placeholder 4"/>
          <p:cNvSpPr>
            <a:spLocks noGrp="1"/>
          </p:cNvSpPr>
          <p:nvPr>
            <p:ph type="ftr" sz="quarter" idx="3"/>
          </p:nvPr>
        </p:nvSpPr>
        <p:spPr>
          <a:xfrm>
            <a:off x="2726055" y="9322649"/>
            <a:ext cx="2777490" cy="535517"/>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812155" y="9322649"/>
            <a:ext cx="1851660" cy="535517"/>
          </a:xfrm>
          <a:prstGeom prst="rect">
            <a:avLst/>
          </a:prstGeom>
        </p:spPr>
        <p:txBody>
          <a:bodyPr vert="horz" lIns="91440" tIns="45720" rIns="91440" bIns="45720" rtlCol="0" anchor="ctr"/>
          <a:lstStyle>
            <a:lvl1pPr algn="r">
              <a:defRPr sz="1080">
                <a:solidFill>
                  <a:schemeClr val="tx1">
                    <a:tint val="75000"/>
                  </a:schemeClr>
                </a:solidFill>
              </a:defRPr>
            </a:lvl1pPr>
          </a:lstStyle>
          <a:p>
            <a:fld id="{6383DD48-4707-442F-9460-CED50651938C}" type="slidenum">
              <a:rPr lang="en-US" smtClean="0"/>
              <a:t>‹#›</a:t>
            </a:fld>
            <a:endParaRPr lang="en-US"/>
          </a:p>
        </p:txBody>
      </p:sp>
    </p:spTree>
    <p:extLst>
      <p:ext uri="{BB962C8B-B14F-4D97-AF65-F5344CB8AC3E}">
        <p14:creationId xmlns:p14="http://schemas.microsoft.com/office/powerpoint/2010/main" val="30498215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342"/>
          <a:stretch/>
        </p:blipFill>
        <p:spPr bwMode="auto">
          <a:xfrm>
            <a:off x="0" y="0"/>
            <a:ext cx="8229600" cy="484423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1772431" y="5207101"/>
            <a:ext cx="6295433" cy="2364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algn="ctr" defTabSz="914400" eaLnBrk="0" fontAlgn="base" hangingPunct="0">
              <a:spcBef>
                <a:spcPct val="0"/>
              </a:spcBef>
              <a:spcAft>
                <a:spcPct val="0"/>
              </a:spcAft>
            </a:pPr>
            <a:r>
              <a:rPr lang="en-US" altLang="en-US" sz="1020" dirty="0">
                <a:solidFill>
                  <a:sysClr val="windowText" lastClr="000000"/>
                </a:solidFill>
                <a:latin typeface="Avenir Next LT Pro" panose="020B0504020202020204" pitchFamily="34" charset="0"/>
              </a:rPr>
              <a:t>Welcome to your new home! This inviting 1 bedroom, 1 bath condo is situated in a secure gated community, offering a lifestyle of convenience and comfort. Prime Investment Opportunity Attention Investors! Seize the chance to add this exceptional move-in ready condo to your portfolio. Nestled in a sought-after gated community, this 1 bedroom, 1 bath gem offers an array of features designed for lucrative returns. Key Investment Highlights: Strategic Location: Positioned just minutes from I20, I26, downtown Columbia, USC, Benedict, and Allen campuses, this condo is in a prime location for attracting tenants from various demographics. Amenities Galore: The gated community provides an enticing package with two pools, a 24-hour fitness center, and a media center, ensuring high desirability for potential renters. Spacious 1st Floor Unit: This well-maintained condo boasts a 1st-floor location, featuring a generously sized living room that seamlessly extends to an outdoor patio ideal for tenants seeking comfort and convenience. Versatile Rental Potential: Suitable for various rental strategies, whether targeting long-term tenants, short-term rentals, or student housing. The HOA fee covers water, sewer, trash, pest control, all exterior maintenance, grounds, landscaping, onsite management. and insurance on the structure of the building, ensuring predictable expenses for savvy investors.</a:t>
            </a:r>
          </a:p>
        </p:txBody>
      </p:sp>
      <p:sp>
        <p:nvSpPr>
          <p:cNvPr id="9" name="Rectangle 8"/>
          <p:cNvSpPr/>
          <p:nvPr/>
        </p:nvSpPr>
        <p:spPr>
          <a:xfrm>
            <a:off x="0" y="0"/>
            <a:ext cx="8229600" cy="461665"/>
          </a:xfrm>
          <a:prstGeom prst="rect">
            <a:avLst/>
          </a:prstGeom>
          <a:solidFill>
            <a:schemeClr val="bg1"/>
          </a:solidFill>
        </p:spPr>
        <p:txBody>
          <a:bodyPr wrap="square">
            <a:spAutoFit/>
          </a:bodyPr>
          <a:lstStyle/>
          <a:p>
            <a:pPr algn="ctr"/>
            <a:r>
              <a:rPr lang="en-US" sz="2400" i="1" dirty="0">
                <a:ln w="0">
                  <a:noFill/>
                </a:ln>
                <a:latin typeface="Ink Free" panose="03080402000500000000" pitchFamily="66" charset="0"/>
              </a:rPr>
              <a:t>Open House Wednesday </a:t>
            </a:r>
            <a:r>
              <a:rPr lang="en-US" sz="2400" i="1">
                <a:ln w="0">
                  <a:noFill/>
                </a:ln>
                <a:latin typeface="Ink Free" panose="03080402000500000000" pitchFamily="66" charset="0"/>
              </a:rPr>
              <a:t>January 31</a:t>
            </a:r>
            <a:r>
              <a:rPr lang="en-US" sz="2400" i="1" baseline="30000">
                <a:ln w="0">
                  <a:noFill/>
                </a:ln>
                <a:latin typeface="Ink Free" panose="03080402000500000000" pitchFamily="66" charset="0"/>
              </a:rPr>
              <a:t>st</a:t>
            </a:r>
            <a:r>
              <a:rPr lang="en-US" sz="2400" i="1">
                <a:ln w="0">
                  <a:noFill/>
                </a:ln>
                <a:latin typeface="Ink Free" panose="03080402000500000000" pitchFamily="66" charset="0"/>
              </a:rPr>
              <a:t> from 12-2pm</a:t>
            </a:r>
            <a:endParaRPr lang="en-US" sz="2400" i="1" dirty="0">
              <a:ln w="0">
                <a:noFill/>
              </a:ln>
              <a:latin typeface="Ink Free" panose="03080402000500000000" pitchFamily="66" charset="0"/>
            </a:endParaRPr>
          </a:p>
        </p:txBody>
      </p:sp>
      <p:sp>
        <p:nvSpPr>
          <p:cNvPr id="19" name="Rectangle 18"/>
          <p:cNvSpPr/>
          <p:nvPr/>
        </p:nvSpPr>
        <p:spPr>
          <a:xfrm>
            <a:off x="0" y="4506717"/>
            <a:ext cx="8229601" cy="677108"/>
          </a:xfrm>
          <a:prstGeom prst="rect">
            <a:avLst/>
          </a:prstGeom>
          <a:noFill/>
        </p:spPr>
        <p:txBody>
          <a:bodyPr wrap="square">
            <a:spAutoFit/>
          </a:bodyPr>
          <a:lstStyle/>
          <a:p>
            <a:pPr algn="r"/>
            <a:r>
              <a:rPr lang="en-US" sz="2400" b="1" spc="300" dirty="0">
                <a:ln w="0">
                  <a:noFill/>
                </a:ln>
                <a:solidFill>
                  <a:schemeClr val="bg1"/>
                </a:solidFill>
                <a:latin typeface="Avenir Next LT Pro" panose="020B0504020202020204" pitchFamily="34" charset="0"/>
              </a:rPr>
              <a:t>1015 Old Manor Road</a:t>
            </a:r>
          </a:p>
          <a:p>
            <a:pPr algn="r"/>
            <a:r>
              <a:rPr lang="en-US" sz="1400" dirty="0">
                <a:ln w="0">
                  <a:noFill/>
                </a:ln>
                <a:latin typeface="Avenir Next LT Pro" panose="020B0504020202020204" pitchFamily="34" charset="0"/>
              </a:rPr>
              <a:t>Briargate | Columbia, SC 29210 | MLS# 577860 | $55,000</a:t>
            </a:r>
          </a:p>
        </p:txBody>
      </p:sp>
      <p:pic>
        <p:nvPicPr>
          <p:cNvPr id="1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604900" y="7853849"/>
            <a:ext cx="1463040" cy="97136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774619" y="7853849"/>
            <a:ext cx="1463040" cy="97136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387577" y="7849858"/>
            <a:ext cx="1454445" cy="97536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61661" y="7853849"/>
            <a:ext cx="1463040" cy="97136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61661" y="5214510"/>
            <a:ext cx="1463040" cy="97402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61661" y="6533687"/>
            <a:ext cx="1463040" cy="97136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991941" y="7853849"/>
            <a:ext cx="1463040" cy="97136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7" name="Text Box 12"/>
          <p:cNvSpPr txBox="1">
            <a:spLocks noChangeArrowheads="1"/>
          </p:cNvSpPr>
          <p:nvPr/>
        </p:nvSpPr>
        <p:spPr bwMode="auto">
          <a:xfrm>
            <a:off x="2444750" y="9038560"/>
            <a:ext cx="33401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algn="ctr" defTabSz="914400" eaLnBrk="0" fontAlgn="base" hangingPunct="0">
              <a:spcBef>
                <a:spcPct val="0"/>
              </a:spcBef>
              <a:spcAft>
                <a:spcPct val="0"/>
              </a:spcAft>
            </a:pPr>
            <a:r>
              <a:rPr lang="en-US" altLang="en-US" sz="1600" spc="300" dirty="0" err="1">
                <a:solidFill>
                  <a:srgbClr val="000000"/>
                </a:solidFill>
                <a:latin typeface="Avenir Next LT Pro" panose="020B0504020202020204" pitchFamily="34" charset="0"/>
              </a:rPr>
              <a:t>Charlise</a:t>
            </a:r>
            <a:r>
              <a:rPr lang="en-US" altLang="en-US" sz="1600" spc="300" dirty="0">
                <a:solidFill>
                  <a:srgbClr val="000000"/>
                </a:solidFill>
                <a:latin typeface="Avenir Next LT Pro" panose="020B0504020202020204" pitchFamily="34" charset="0"/>
              </a:rPr>
              <a:t> Mills</a:t>
            </a:r>
          </a:p>
          <a:p>
            <a:pPr algn="ctr" defTabSz="914400" eaLnBrk="0" fontAlgn="base" hangingPunct="0">
              <a:spcBef>
                <a:spcPct val="0"/>
              </a:spcBef>
              <a:spcAft>
                <a:spcPct val="0"/>
              </a:spcAft>
            </a:pPr>
            <a:r>
              <a:rPr lang="en-US" altLang="en-US" sz="1000" spc="300" dirty="0">
                <a:solidFill>
                  <a:srgbClr val="000000"/>
                </a:solidFill>
                <a:latin typeface="Avenir Next LT Pro" panose="020B0504020202020204" pitchFamily="34" charset="0"/>
              </a:rPr>
              <a:t>470-799-7175</a:t>
            </a:r>
          </a:p>
          <a:p>
            <a:pPr algn="ctr" defTabSz="914400" eaLnBrk="0" fontAlgn="base" hangingPunct="0">
              <a:spcBef>
                <a:spcPct val="0"/>
              </a:spcBef>
              <a:spcAft>
                <a:spcPct val="0"/>
              </a:spcAft>
            </a:pPr>
            <a:r>
              <a:rPr lang="en-US" altLang="en-US" sz="1000" spc="300" dirty="0">
                <a:solidFill>
                  <a:srgbClr val="000000"/>
                </a:solidFill>
                <a:latin typeface="Avenir Next LT Pro" panose="020B0504020202020204" pitchFamily="34" charset="0"/>
              </a:rPr>
              <a:t>charlise@chatmanrealty.com</a:t>
            </a:r>
          </a:p>
          <a:p>
            <a:pPr algn="ctr" defTabSz="914400" eaLnBrk="0" fontAlgn="base" hangingPunct="0">
              <a:spcBef>
                <a:spcPct val="0"/>
              </a:spcBef>
              <a:spcAft>
                <a:spcPct val="0"/>
              </a:spcAft>
            </a:pPr>
            <a:r>
              <a:rPr lang="en-US" altLang="en-US" sz="1000" spc="300" dirty="0">
                <a:solidFill>
                  <a:srgbClr val="000000"/>
                </a:solidFill>
                <a:latin typeface="Avenir Next LT Pro" panose="020B0504020202020204" pitchFamily="34" charset="0"/>
              </a:rPr>
              <a:t>thechatmangroupsc.com</a:t>
            </a:r>
          </a:p>
        </p:txBody>
      </p:sp>
      <p:sp>
        <p:nvSpPr>
          <p:cNvPr id="28" name="Text Box 13"/>
          <p:cNvSpPr txBox="1">
            <a:spLocks noChangeArrowheads="1"/>
          </p:cNvSpPr>
          <p:nvPr/>
        </p:nvSpPr>
        <p:spPr bwMode="auto">
          <a:xfrm>
            <a:off x="161586" y="9550285"/>
            <a:ext cx="2336409" cy="400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defTabSz="914400" eaLnBrk="0" fontAlgn="base" hangingPunct="0">
              <a:spcBef>
                <a:spcPct val="0"/>
              </a:spcBef>
              <a:spcAft>
                <a:spcPct val="0"/>
              </a:spcAft>
            </a:pPr>
            <a:r>
              <a:rPr lang="en-US" altLang="en-US" sz="600" dirty="0">
                <a:solidFill>
                  <a:srgbClr val="000000"/>
                </a:solidFill>
                <a:latin typeface="Avenir Next LT Pro" panose="020B0504020202020204" pitchFamily="34" charset="0"/>
              </a:rPr>
              <a:t>Keller Williams Realty Charleston West Ashley</a:t>
            </a:r>
          </a:p>
          <a:p>
            <a:pPr defTabSz="914400" eaLnBrk="0" fontAlgn="base" hangingPunct="0">
              <a:spcBef>
                <a:spcPct val="0"/>
              </a:spcBef>
              <a:spcAft>
                <a:spcPct val="0"/>
              </a:spcAft>
            </a:pPr>
            <a:r>
              <a:rPr lang="en-US" altLang="en-US" sz="600" dirty="0">
                <a:solidFill>
                  <a:srgbClr val="000000"/>
                </a:solidFill>
                <a:latin typeface="Avenir Next LT Pro" panose="020B0504020202020204" pitchFamily="34" charset="0"/>
              </a:rPr>
              <a:t>1180 Sam Rittenberg Ste 300</a:t>
            </a:r>
          </a:p>
          <a:p>
            <a:pPr defTabSz="914400" eaLnBrk="0" fontAlgn="base" hangingPunct="0">
              <a:spcBef>
                <a:spcPct val="0"/>
              </a:spcBef>
              <a:spcAft>
                <a:spcPct val="0"/>
              </a:spcAft>
            </a:pPr>
            <a:r>
              <a:rPr lang="en-US" altLang="en-US" sz="600" dirty="0">
                <a:solidFill>
                  <a:srgbClr val="000000"/>
                </a:solidFill>
                <a:latin typeface="Avenir Next LT Pro" panose="020B0504020202020204" pitchFamily="34" charset="0"/>
              </a:rPr>
              <a:t>Charleston, SC 29407</a:t>
            </a:r>
            <a:endParaRPr lang="en-US" altLang="en-US" sz="600" dirty="0">
              <a:latin typeface="Avenir Next LT Pro" panose="020B0504020202020204" pitchFamily="34" charset="0"/>
            </a:endParaRPr>
          </a:p>
        </p:txBody>
      </p:sp>
      <p:pic>
        <p:nvPicPr>
          <p:cNvPr id="31" name="Picture 11">
            <a:extLst>
              <a:ext uri="{FF2B5EF4-FFF2-40B4-BE49-F238E27FC236}">
                <a16:creationId xmlns:a16="http://schemas.microsoft.com/office/drawing/2014/main" id="{E13B5050-3FA7-4420-942E-B795FE0444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8070" b="8070"/>
          <a:stretch/>
        </p:blipFill>
        <p:spPr bwMode="auto">
          <a:xfrm>
            <a:off x="161586" y="9137774"/>
            <a:ext cx="645300" cy="354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11">
            <a:extLst>
              <a:ext uri="{FF2B5EF4-FFF2-40B4-BE49-F238E27FC236}">
                <a16:creationId xmlns:a16="http://schemas.microsoft.com/office/drawing/2014/main" id="{88DFBC34-5758-4C89-CA54-815123706992}"/>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p:blipFill>
        <p:spPr bwMode="auto">
          <a:xfrm>
            <a:off x="893181" y="9136011"/>
            <a:ext cx="908564" cy="356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person in a blue shirt&#10;&#10;Description automatically generated">
            <a:extLst>
              <a:ext uri="{FF2B5EF4-FFF2-40B4-BE49-F238E27FC236}">
                <a16:creationId xmlns:a16="http://schemas.microsoft.com/office/drawing/2014/main" id="{665D3E55-496A-FC08-64DC-61CD39F3FB70}"/>
              </a:ext>
            </a:extLst>
          </p:cNvPr>
          <p:cNvPicPr>
            <a:picLocks noChangeAspect="1"/>
          </p:cNvPicPr>
          <p:nvPr/>
        </p:nvPicPr>
        <p:blipFill rotWithShape="1">
          <a:blip r:embed="rId12">
            <a:extLst>
              <a:ext uri="{28A0092B-C50C-407E-A947-70E740481C1C}">
                <a14:useLocalDpi xmlns:a14="http://schemas.microsoft.com/office/drawing/2010/main" val="0"/>
              </a:ext>
            </a:extLst>
          </a:blip>
          <a:srcRect t="29536" b="8464"/>
          <a:stretch/>
        </p:blipFill>
        <p:spPr>
          <a:xfrm>
            <a:off x="7154298" y="9036663"/>
            <a:ext cx="913642" cy="913641"/>
          </a:xfrm>
          <a:prstGeom prst="rect">
            <a:avLst/>
          </a:prstGeom>
        </p:spPr>
      </p:pic>
    </p:spTree>
    <p:extLst>
      <p:ext uri="{BB962C8B-B14F-4D97-AF65-F5344CB8AC3E}">
        <p14:creationId xmlns:p14="http://schemas.microsoft.com/office/powerpoint/2010/main" val="38818931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TotalTime>
  <Words>291</Words>
  <Application>Microsoft Office PowerPoint</Application>
  <PresentationFormat>Custom</PresentationFormat>
  <Paragraphs>11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Avenir Next LT Pro</vt:lpstr>
      <vt:lpstr>Calibri</vt:lpstr>
      <vt:lpstr>Calibri Light</vt:lpstr>
      <vt:lpstr>Ink Free</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42</cp:revision>
  <dcterms:created xsi:type="dcterms:W3CDTF">2016-10-21T14:02:21Z</dcterms:created>
  <dcterms:modified xsi:type="dcterms:W3CDTF">2024-01-28T17:36:34Z</dcterms:modified>
</cp:coreProperties>
</file>