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338" y="-4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10/9/2024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donovanrealestate.biz/"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mailto:conniesross@aol.com" TargetMode="External"/><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674" r="1674"/>
          <a:stretch/>
        </p:blipFill>
        <p:spPr>
          <a:xfrm>
            <a:off x="1366378" y="-2"/>
            <a:ext cx="5948822" cy="3519815"/>
          </a:xfrm>
          <a:prstGeom prst="rect">
            <a:avLst/>
          </a:prstGeom>
          <a:ln>
            <a:noFill/>
          </a:ln>
        </p:spPr>
      </p:pic>
      <p:sp>
        <p:nvSpPr>
          <p:cNvPr id="5" name="Rectangle 4"/>
          <p:cNvSpPr/>
          <p:nvPr/>
        </p:nvSpPr>
        <p:spPr>
          <a:xfrm>
            <a:off x="1366378" y="4252145"/>
            <a:ext cx="5948822" cy="3970318"/>
          </a:xfrm>
          <a:prstGeom prst="rect">
            <a:avLst/>
          </a:prstGeom>
        </p:spPr>
        <p:txBody>
          <a:bodyPr wrap="square" anchor="b">
            <a:spAutoFit/>
          </a:bodyPr>
          <a:lstStyle/>
          <a:p>
            <a:pPr algn="ctr"/>
            <a:r>
              <a:rPr lang="en-US" sz="1200" dirty="0">
                <a:latin typeface="Adobe Caslon Pro" panose="0205050205050A020403" pitchFamily="18" charset="0"/>
              </a:rPr>
              <a:t>Where in Calabash can you find a WELL-LOCATED CONDO that is as pristine or thoughtful? This unit is unbelievably completely redone and is being sold TURNKEY FURNISHED! Truly, what you see is what you get, magnificent, never slept in but even fresh linens and towels are provided! So classy, paint is a soft gray with crisp white trim and with a new laminate matching floor throughout. So smart for the beach! The popcorn ceiling, likewise, has been removed. Everything is new or refreshed: Water heater, washer/dryer full-sized stack-able, sinks and counter tops/vanities, screens, receptacles, fixtures, and window covers. Did we say granite -- top of the line pattern throughout along with designer furniture throughout, too. You really need to see how this professionally decorated condo is so perfect in every way, including area rugs, furniture and linens, artwork and accessories. Accordingly, welcome to the charming condominium neighborhood of Carolina Shores Resort in the enchanting fishing town of Calabash NC, fondly known as the Seafood Capital of the World. But it is so much more, a small-town treasure trove of meandering streets full of culinary delights; crafts, singular beautiful artwork and seasonal destination shopping; antiquing trails, lovely residential homes and much more, all creativity showcasing vibrant stories of this coastal gem -- then and now! So, whether you're hitting the lush greens of a nearby renown golf course, setting sail for a fishing expedition, or simply enjoying a leisurely stroll along the picturesque river front with stops at the bars and restaurants, there's something here for everyone. This unexpectedly perfect condo is the frosting on the Calabash seafood. Architecturally pleasing Carolina Shores Resort has been the historic gateway to Calabash as it is right on the corner of Country </a:t>
            </a:r>
            <a:r>
              <a:rPr lang="en-US" sz="1200">
                <a:latin typeface="Adobe Caslon Pro" panose="0205050205050A020403" pitchFamily="18" charset="0"/>
              </a:rPr>
              <a:t>Club Dr </a:t>
            </a:r>
            <a:r>
              <a:rPr lang="en-US" sz="1200" dirty="0">
                <a:latin typeface="Adobe Caslon Pro" panose="0205050205050A020403" pitchFamily="18" charset="0"/>
              </a:rPr>
              <a:t>and Beach Dr SW.</a:t>
            </a:r>
          </a:p>
        </p:txBody>
      </p:sp>
      <p:sp>
        <p:nvSpPr>
          <p:cNvPr id="23" name="Rectangle 22"/>
          <p:cNvSpPr/>
          <p:nvPr/>
        </p:nvSpPr>
        <p:spPr>
          <a:xfrm>
            <a:off x="1366378" y="3593592"/>
            <a:ext cx="5948821" cy="584775"/>
          </a:xfrm>
          <a:prstGeom prst="rect">
            <a:avLst/>
          </a:prstGeom>
          <a:noFill/>
        </p:spPr>
        <p:txBody>
          <a:bodyPr wrap="square" anchor="ctr">
            <a:spAutoFit/>
          </a:bodyPr>
          <a:lstStyle/>
          <a:p>
            <a:pPr algn="ctr"/>
            <a:r>
              <a:rPr lang="en-US" dirty="0">
                <a:ln w="3175">
                  <a:noFill/>
                </a:ln>
                <a:latin typeface="Adobe Caslon Pro Bold" panose="0205070206050A020403" pitchFamily="18" charset="0"/>
              </a:rPr>
              <a:t>10166 Beach Drive</a:t>
            </a:r>
          </a:p>
          <a:p>
            <a:pPr algn="ctr"/>
            <a:r>
              <a:rPr lang="en-US" sz="1400" b="1" dirty="0">
                <a:ln w="3175">
                  <a:noFill/>
                </a:ln>
                <a:latin typeface="Adobe Caslon Pro" panose="0205050205050A020403" pitchFamily="18" charset="0"/>
              </a:rPr>
              <a:t>Carolina Shores Resort | Calabash, NC 28467 | MLS# 2422322 | $189,777</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80160" cy="722090"/>
          </a:xfrm>
          <a:prstGeom prst="rect">
            <a:avLst/>
          </a:prstGeom>
          <a:ln>
            <a:noFill/>
          </a:ln>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911570"/>
            <a:ext cx="1280160" cy="600074"/>
          </a:xfrm>
          <a:prstGeom prst="rect">
            <a:avLst/>
          </a:prstGeom>
          <a:ln>
            <a:noFill/>
          </a:ln>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825596"/>
            <a:ext cx="1280160" cy="720090"/>
          </a:xfrm>
          <a:prstGeom prst="rect">
            <a:avLst/>
          </a:prstGeom>
          <a:ln>
            <a:noFill/>
          </a:ln>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2444784"/>
            <a:ext cx="1280160" cy="722090"/>
          </a:xfrm>
          <a:prstGeom prst="rect">
            <a:avLst/>
          </a:prstGeom>
          <a:ln>
            <a:noFill/>
          </a:ln>
          <a:effectLst/>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4097976"/>
            <a:ext cx="1280160" cy="710088"/>
          </a:xfrm>
          <a:prstGeom prst="rect">
            <a:avLst/>
          </a:prstGeom>
          <a:ln>
            <a:noFill/>
          </a:ln>
          <a:effectLst/>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rcRect l="7083" r="7083"/>
          <a:stretch/>
        </p:blipFill>
        <p:spPr>
          <a:xfrm>
            <a:off x="0" y="6438746"/>
            <a:ext cx="1280160" cy="720090"/>
          </a:xfrm>
          <a:prstGeom prst="rect">
            <a:avLst/>
          </a:prstGeom>
          <a:ln>
            <a:noFill/>
          </a:ln>
          <a:effectLst/>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7262343"/>
            <a:ext cx="1280160" cy="960120"/>
          </a:xfrm>
          <a:prstGeom prst="rect">
            <a:avLst/>
          </a:prstGeom>
          <a:ln>
            <a:noFill/>
          </a:ln>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1649192"/>
            <a:ext cx="1280160" cy="692086"/>
          </a:xfrm>
          <a:prstGeom prst="rect">
            <a:avLst/>
          </a:prstGeom>
          <a:ln>
            <a:noFill/>
          </a:ln>
          <a:effectLst/>
        </p:spPr>
      </p:pic>
      <p:sp>
        <p:nvSpPr>
          <p:cNvPr id="2" name="Rectangle 1"/>
          <p:cNvSpPr/>
          <p:nvPr/>
        </p:nvSpPr>
        <p:spPr>
          <a:xfrm>
            <a:off x="1366378" y="-54864"/>
            <a:ext cx="5948229" cy="338554"/>
          </a:xfrm>
          <a:prstGeom prst="rect">
            <a:avLst/>
          </a:prstGeom>
        </p:spPr>
        <p:txBody>
          <a:bodyPr wrap="square">
            <a:spAutoFit/>
          </a:bodyPr>
          <a:lstStyle/>
          <a:p>
            <a:pPr algn="ctr"/>
            <a:r>
              <a:rPr lang="en-US" sz="1600" b="1" i="1" dirty="0">
                <a:ln w="3175">
                  <a:solidFill>
                    <a:sysClr val="windowText" lastClr="000000"/>
                  </a:solidFill>
                </a:ln>
                <a:solidFill>
                  <a:schemeClr val="bg1"/>
                </a:solidFill>
                <a:latin typeface="Gisha" panose="020B0604020202020204" pitchFamily="34" charset="-79"/>
                <a:cs typeface="Gisha" panose="020B0604020202020204" pitchFamily="34" charset="-79"/>
              </a:rPr>
              <a:t>Completely Redone And Is Being Sold Turnkey Furnished</a:t>
            </a:r>
          </a:p>
        </p:txBody>
      </p:sp>
      <p:pic>
        <p:nvPicPr>
          <p:cNvPr id="24" name="Picture 23">
            <a:extLst>
              <a:ext uri="{FF2B5EF4-FFF2-40B4-BE49-F238E27FC236}">
                <a16:creationId xmlns:a16="http://schemas.microsoft.com/office/drawing/2014/main" id="{F98CE27F-2322-493E-83B7-C82A8252018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0" y="3270380"/>
            <a:ext cx="1280160" cy="724090"/>
          </a:xfrm>
          <a:prstGeom prst="rect">
            <a:avLst/>
          </a:prstGeom>
          <a:ln>
            <a:noFill/>
          </a:ln>
          <a:effectLst/>
        </p:spPr>
      </p:pic>
      <p:sp>
        <p:nvSpPr>
          <p:cNvPr id="6" name="Arrow: Right 5">
            <a:extLst>
              <a:ext uri="{FF2B5EF4-FFF2-40B4-BE49-F238E27FC236}">
                <a16:creationId xmlns:a16="http://schemas.microsoft.com/office/drawing/2014/main" id="{3A8C887A-A173-4341-80E6-CC29841C7ED2}"/>
              </a:ext>
            </a:extLst>
          </p:cNvPr>
          <p:cNvSpPr/>
          <p:nvPr/>
        </p:nvSpPr>
        <p:spPr>
          <a:xfrm rot="8627667">
            <a:off x="7552440" y="1719637"/>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24EAF-07F1-4CC7-B9F1-1F1114D9B69C}"/>
              </a:ext>
            </a:extLst>
          </p:cNvPr>
          <p:cNvSpPr/>
          <p:nvPr/>
        </p:nvSpPr>
        <p:spPr>
          <a:xfrm>
            <a:off x="633133" y="8341595"/>
            <a:ext cx="1913756" cy="815608"/>
          </a:xfrm>
          <a:prstGeom prst="rect">
            <a:avLst/>
          </a:prstGeom>
        </p:spPr>
        <p:txBody>
          <a:bodyPr wrap="square">
            <a:spAutoFit/>
          </a:bodyPr>
          <a:lstStyle/>
          <a:p>
            <a:r>
              <a:rPr lang="en-US" sz="1400" dirty="0">
                <a:solidFill>
                  <a:srgbClr val="000000"/>
                </a:solidFill>
                <a:latin typeface="Arial" panose="020B0604020202020204" pitchFamily="34" charset="0"/>
              </a:rPr>
              <a:t>Connie Ross</a:t>
            </a:r>
          </a:p>
          <a:p>
            <a:r>
              <a:rPr lang="en-US" sz="1100" dirty="0">
                <a:solidFill>
                  <a:srgbClr val="000000"/>
                </a:solidFill>
                <a:latin typeface="Arial" panose="020B0604020202020204" pitchFamily="34" charset="0"/>
              </a:rPr>
              <a:t>702-306-2643</a:t>
            </a:r>
          </a:p>
          <a:p>
            <a:r>
              <a:rPr lang="en-US" sz="1100" dirty="0">
                <a:solidFill>
                  <a:srgbClr val="093E6E"/>
                </a:solidFill>
                <a:latin typeface="Arial" panose="020B0604020202020204" pitchFamily="34" charset="0"/>
                <a:hlinkClick r:id="rId12"/>
              </a:rPr>
              <a:t>conniesross@aol.com</a:t>
            </a:r>
            <a:endParaRPr lang="en-US" sz="1100" dirty="0">
              <a:solidFill>
                <a:srgbClr val="093E6E"/>
              </a:solidFill>
              <a:latin typeface="Arial" panose="020B0604020202020204" pitchFamily="34" charset="0"/>
            </a:endParaRPr>
          </a:p>
          <a:p>
            <a:r>
              <a:rPr lang="en-US" sz="1100" dirty="0">
                <a:solidFill>
                  <a:srgbClr val="000000"/>
                </a:solidFill>
                <a:latin typeface="Arial" panose="020B0604020202020204" pitchFamily="34" charset="0"/>
                <a:hlinkClick r:id="rId13"/>
              </a:rPr>
              <a:t>www.donovanrealestate.biz</a:t>
            </a:r>
            <a:r>
              <a:rPr lang="en-US" sz="1100" dirty="0">
                <a:solidFill>
                  <a:srgbClr val="000000"/>
                </a:solidFill>
                <a:latin typeface="Arial" panose="020B0604020202020204" pitchFamily="34" charset="0"/>
              </a:rPr>
              <a:t> </a:t>
            </a:r>
            <a:endParaRPr lang="en-US" sz="1100" dirty="0"/>
          </a:p>
        </p:txBody>
      </p:sp>
      <p:grpSp>
        <p:nvGrpSpPr>
          <p:cNvPr id="7" name="Group 6">
            <a:extLst>
              <a:ext uri="{FF2B5EF4-FFF2-40B4-BE49-F238E27FC236}">
                <a16:creationId xmlns:a16="http://schemas.microsoft.com/office/drawing/2014/main" id="{DEE82A6E-BD59-E483-2627-A41B4DD13840}"/>
              </a:ext>
            </a:extLst>
          </p:cNvPr>
          <p:cNvGrpSpPr/>
          <p:nvPr/>
        </p:nvGrpSpPr>
        <p:grpSpPr>
          <a:xfrm>
            <a:off x="5125174" y="8375387"/>
            <a:ext cx="2190026" cy="748025"/>
            <a:chOff x="5125174" y="8357875"/>
            <a:chExt cx="2190026" cy="748025"/>
          </a:xfrm>
        </p:grpSpPr>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125767" y="8357875"/>
              <a:ext cx="2189433" cy="427522"/>
            </a:xfrm>
            <a:prstGeom prst="rect">
              <a:avLst/>
            </a:prstGeom>
          </p:spPr>
        </p:pic>
        <p:sp>
          <p:nvSpPr>
            <p:cNvPr id="32" name="Rectangle 31">
              <a:extLst>
                <a:ext uri="{FF2B5EF4-FFF2-40B4-BE49-F238E27FC236}">
                  <a16:creationId xmlns:a16="http://schemas.microsoft.com/office/drawing/2014/main" id="{1BEA9928-1BB2-4DA9-8BE9-2358656CABA4}"/>
                </a:ext>
              </a:extLst>
            </p:cNvPr>
            <p:cNvSpPr/>
            <p:nvPr/>
          </p:nvSpPr>
          <p:spPr>
            <a:xfrm>
              <a:off x="5125174" y="8798123"/>
              <a:ext cx="2189433" cy="307777"/>
            </a:xfrm>
            <a:prstGeom prst="rect">
              <a:avLst/>
            </a:prstGeom>
          </p:spPr>
          <p:txBody>
            <a:bodyPr wrap="square">
              <a:spAutoFit/>
            </a:bodyPr>
            <a:lstStyle/>
            <a:p>
              <a:pPr algn="ctr"/>
              <a:r>
                <a:rPr lang="en-US" sz="700" dirty="0">
                  <a:solidFill>
                    <a:srgbClr val="000000"/>
                  </a:solidFill>
                  <a:latin typeface="Arial" panose="020B0604020202020204" pitchFamily="34" charset="0"/>
                </a:rPr>
                <a:t>Donovan Realty, LLC</a:t>
              </a:r>
            </a:p>
            <a:p>
              <a:pPr algn="ctr"/>
              <a:r>
                <a:rPr lang="en-US" sz="700" dirty="0">
                  <a:solidFill>
                    <a:srgbClr val="000000"/>
                  </a:solidFill>
                  <a:latin typeface="Arial" panose="020B0604020202020204" pitchFamily="34" charset="0"/>
                </a:rPr>
                <a:t>7485 </a:t>
              </a:r>
              <a:r>
                <a:rPr lang="en-US" sz="700" dirty="0" err="1">
                  <a:solidFill>
                    <a:srgbClr val="000000"/>
                  </a:solidFill>
                  <a:latin typeface="Arial" panose="020B0604020202020204" pitchFamily="34" charset="0"/>
                </a:rPr>
                <a:t>Balmore</a:t>
              </a:r>
              <a:r>
                <a:rPr lang="en-US" sz="700" dirty="0">
                  <a:solidFill>
                    <a:srgbClr val="000000"/>
                  </a:solidFill>
                  <a:latin typeface="Arial" panose="020B0604020202020204" pitchFamily="34" charset="0"/>
                </a:rPr>
                <a:t> Drive | Sunset Beach, NC 28468</a:t>
              </a:r>
            </a:p>
          </p:txBody>
        </p:sp>
      </p:gr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0" y="8358301"/>
            <a:ext cx="520700" cy="782196"/>
          </a:xfrm>
          <a:prstGeom prst="rect">
            <a:avLst/>
          </a:prstGeom>
        </p:spPr>
      </p:pic>
      <p:pic>
        <p:nvPicPr>
          <p:cNvPr id="3" name="Picture 2">
            <a:extLst>
              <a:ext uri="{FF2B5EF4-FFF2-40B4-BE49-F238E27FC236}">
                <a16:creationId xmlns:a16="http://schemas.microsoft.com/office/drawing/2014/main" id="{451F58D0-78E0-2323-FF78-68293CBE9C79}"/>
              </a:ext>
            </a:extLst>
          </p:cNvPr>
          <p:cNvPicPr>
            <a:picLocks noChangeAspect="1"/>
          </p:cNvPicPr>
          <p:nvPr/>
        </p:nvPicPr>
        <p:blipFill>
          <a:blip r:embed="rId16" cstate="print">
            <a:extLst>
              <a:ext uri="{28A0092B-C50C-407E-A947-70E740481C1C}">
                <a14:useLocalDpi xmlns:a14="http://schemas.microsoft.com/office/drawing/2010/main" val="0"/>
              </a:ext>
            </a:extLst>
          </a:blip>
          <a:srcRect t="276" b="276"/>
          <a:stretch/>
        </p:blipFill>
        <p:spPr>
          <a:xfrm>
            <a:off x="0" y="5615150"/>
            <a:ext cx="1280160" cy="720090"/>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393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51</cp:revision>
  <dcterms:created xsi:type="dcterms:W3CDTF">2016-01-18T21:52:04Z</dcterms:created>
  <dcterms:modified xsi:type="dcterms:W3CDTF">2024-10-09T18:41:39Z</dcterms:modified>
</cp:coreProperties>
</file>