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30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6448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1023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9151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58670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5972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78872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9505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84377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65345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50255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80551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5/21/2015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6353001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0800000">
            <a:off x="-2382" y="5032280"/>
            <a:ext cx="7772400" cy="5026120"/>
          </a:xfrm>
          <a:prstGeom prst="rect">
            <a:avLst/>
          </a:prstGeom>
        </p:spPr>
      </p:pic>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7772400" cy="5032284"/>
          </a:xfrm>
          <a:prstGeom prst="rect">
            <a:avLst/>
          </a:prstGeom>
        </p:spPr>
      </p:pic>
      <p:sp>
        <p:nvSpPr>
          <p:cNvPr id="2" name="Title 1"/>
          <p:cNvSpPr>
            <a:spLocks noGrp="1"/>
          </p:cNvSpPr>
          <p:nvPr>
            <p:ph type="ctrTitle"/>
          </p:nvPr>
        </p:nvSpPr>
        <p:spPr>
          <a:xfrm>
            <a:off x="-2382" y="1"/>
            <a:ext cx="7772400" cy="533400"/>
          </a:xfrm>
        </p:spPr>
        <p:txBody>
          <a:bodyPr anchor="t">
            <a:normAutofit fontScale="90000"/>
          </a:bodyPr>
          <a:lstStyle/>
          <a:p>
            <a:r>
              <a:rPr lang="en-US" sz="3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LOCATION! &amp; RENOVATED! </a:t>
            </a:r>
            <a:endParaRPr lang="en-US" sz="2000" i="1" spc="300" dirty="0">
              <a:ln w="10160">
                <a:solidFill>
                  <a:schemeClr val="accent1"/>
                </a:solidFill>
                <a:prstDash val="solid"/>
              </a:ln>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2381" y="6004401"/>
            <a:ext cx="7772399" cy="3163919"/>
          </a:xfrm>
        </p:spPr>
        <p:txBody>
          <a:bodyPr anchor="ctr">
            <a:noAutofit/>
          </a:bodyPr>
          <a:lstStyle/>
          <a:p>
            <a:r>
              <a:rPr lang="en-US" sz="12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Houses </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 this </a:t>
            </a:r>
            <a:r>
              <a:rPr lang="en-US" sz="1200" dirty="0" err="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nbhd</a:t>
            </a:r>
            <a:r>
              <a:rPr lang="en-US" sz="12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are </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Hard to Come By. Close to Downtown &amp; the Beach. Walk to Shops &amp; Movies! Reno includes Smooth Ceilings, New </a:t>
            </a:r>
            <a:r>
              <a:rPr lang="en-US" sz="12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Kit </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&amp; </a:t>
            </a:r>
            <a:r>
              <a:rPr lang="en-US" sz="1200" dirty="0" err="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Bth</a:t>
            </a:r>
            <a:r>
              <a:rPr lang="en-US" sz="12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Cabinets, Granite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Cntps</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S/S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Appl</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Brushed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Nckl</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Dr Hardware, New Tile Floors in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Bths</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&amp; New HW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Htr</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endParaRPr lang="en-US" sz="12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2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Sep </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FDR + EIK with Bosch D/W has Pella Sliding Glass Door that opens to Rear Patio &amp; Nice Size Yard. Lots of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Hdwd</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Floors, Wood Burning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Frplc</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Plantation Shutters, 2 Car Gar, </a:t>
            </a:r>
            <a:endParaRPr lang="en-US" sz="12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2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There </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is a neighborhood Pool, Tennis Courts, and Boat Storage AND the grounds and yards of the neighborhood are taken care of as part of the regime fee. The regime fee ALSO COVERS maintenance of the exterior and roofs of the houses, common areas, AND BUILDING INSURANCE! </a:t>
            </a:r>
            <a:endParaRPr lang="en-US" sz="12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2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Owner </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is responsible for an interior insurance policy. Owner/Agent is a Licensed SC Realtor.</a:t>
            </a:r>
            <a:endParaRPr lang="en-US" sz="7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04992" y="9231251"/>
            <a:ext cx="1557652" cy="577082"/>
          </a:xfrm>
          <a:prstGeom prst="rect">
            <a:avLst/>
          </a:prstGeom>
        </p:spPr>
      </p:pic>
      <p:sp>
        <p:nvSpPr>
          <p:cNvPr id="7" name="Rectangle 6"/>
          <p:cNvSpPr/>
          <p:nvPr/>
        </p:nvSpPr>
        <p:spPr>
          <a:xfrm>
            <a:off x="68539" y="9165849"/>
            <a:ext cx="2514600" cy="707886"/>
          </a:xfrm>
          <a:prstGeom prst="rect">
            <a:avLst/>
          </a:prstGeom>
        </p:spPr>
        <p:txBody>
          <a:bodyPr wrap="square">
            <a:spAutoFit/>
          </a:bodyPr>
          <a:lstStyle/>
          <a:p>
            <a:r>
              <a:rPr lang="en-US" sz="1000" dirty="0">
                <a:solidFill>
                  <a:schemeClr val="bg1"/>
                </a:solidFill>
                <a:effectLst>
                  <a:outerShdw blurRad="38100" dist="38100" dir="2700000" algn="tl">
                    <a:srgbClr val="000000">
                      <a:alpha val="43137"/>
                    </a:srgbClr>
                  </a:outerShdw>
                </a:effectLst>
              </a:rPr>
              <a:t>Carroll Realty </a:t>
            </a:r>
            <a:r>
              <a:rPr lang="en-US" sz="1000" dirty="0" smtClean="0">
                <a:solidFill>
                  <a:schemeClr val="bg1"/>
                </a:solidFill>
                <a:effectLst>
                  <a:outerShdw blurRad="38100" dist="38100" dir="2700000" algn="tl">
                    <a:srgbClr val="000000">
                      <a:alpha val="43137"/>
                    </a:srgbClr>
                  </a:outerShdw>
                </a:effectLst>
              </a:rPr>
              <a:t>Inc.</a:t>
            </a:r>
          </a:p>
          <a:p>
            <a:r>
              <a:rPr lang="en-US" sz="1000" dirty="0" smtClean="0">
                <a:solidFill>
                  <a:schemeClr val="bg1"/>
                </a:solidFill>
                <a:effectLst>
                  <a:outerShdw blurRad="38100" dist="38100" dir="2700000" algn="tl">
                    <a:srgbClr val="000000">
                      <a:alpha val="43137"/>
                    </a:srgbClr>
                  </a:outerShdw>
                </a:effectLst>
              </a:rPr>
              <a:t>103 </a:t>
            </a:r>
            <a:r>
              <a:rPr lang="en-US" sz="1000" dirty="0">
                <a:solidFill>
                  <a:schemeClr val="bg1"/>
                </a:solidFill>
                <a:effectLst>
                  <a:outerShdw blurRad="38100" dist="38100" dir="2700000" algn="tl">
                    <a:srgbClr val="000000">
                      <a:alpha val="43137"/>
                    </a:srgbClr>
                  </a:outerShdw>
                </a:effectLst>
              </a:rPr>
              <a:t>Palm </a:t>
            </a:r>
            <a:r>
              <a:rPr lang="en-US" sz="1000" dirty="0" smtClean="0">
                <a:solidFill>
                  <a:schemeClr val="bg1"/>
                </a:solidFill>
                <a:effectLst>
                  <a:outerShdw blurRad="38100" dist="38100" dir="2700000" algn="tl">
                    <a:srgbClr val="000000">
                      <a:alpha val="43137"/>
                    </a:srgbClr>
                  </a:outerShdw>
                </a:effectLst>
              </a:rPr>
              <a:t>Blvd</a:t>
            </a:r>
          </a:p>
          <a:p>
            <a:r>
              <a:rPr lang="en-US" sz="1000" dirty="0" smtClean="0">
                <a:solidFill>
                  <a:schemeClr val="bg1"/>
                </a:solidFill>
                <a:effectLst>
                  <a:outerShdw blurRad="38100" dist="38100" dir="2700000" algn="tl">
                    <a:srgbClr val="000000">
                      <a:alpha val="43137"/>
                    </a:srgbClr>
                  </a:outerShdw>
                </a:effectLst>
              </a:rPr>
              <a:t>Isle </a:t>
            </a:r>
            <a:r>
              <a:rPr lang="en-US" sz="1000" dirty="0">
                <a:solidFill>
                  <a:schemeClr val="bg1"/>
                </a:solidFill>
                <a:effectLst>
                  <a:outerShdw blurRad="38100" dist="38100" dir="2700000" algn="tl">
                    <a:srgbClr val="000000">
                      <a:alpha val="43137"/>
                    </a:srgbClr>
                  </a:outerShdw>
                </a:effectLst>
              </a:rPr>
              <a:t>of Palms, SC 29451</a:t>
            </a:r>
            <a:br>
              <a:rPr lang="en-US" sz="1000" dirty="0">
                <a:solidFill>
                  <a:schemeClr val="bg1"/>
                </a:solidFill>
                <a:effectLst>
                  <a:outerShdw blurRad="38100" dist="38100" dir="2700000" algn="tl">
                    <a:srgbClr val="000000">
                      <a:alpha val="43137"/>
                    </a:srgbClr>
                  </a:outerShdw>
                </a:effectLst>
              </a:rPr>
            </a:br>
            <a:r>
              <a:rPr lang="en-US" sz="1000" dirty="0" smtClean="0">
                <a:solidFill>
                  <a:schemeClr val="bg1"/>
                </a:solidFill>
                <a:effectLst>
                  <a:outerShdw blurRad="38100" dist="38100" dir="2700000" algn="tl">
                    <a:srgbClr val="000000">
                      <a:alpha val="43137"/>
                    </a:srgbClr>
                  </a:outerShdw>
                </a:effectLst>
              </a:rPr>
              <a:t>1-800-845-7718</a:t>
            </a:r>
            <a:endParaRPr lang="en-US" sz="1000" dirty="0">
              <a:solidFill>
                <a:schemeClr val="bg1"/>
              </a:solidFill>
              <a:effectLst>
                <a:outerShdw blurRad="38100" dist="38100" dir="2700000" algn="tl">
                  <a:srgbClr val="000000">
                    <a:alpha val="43137"/>
                  </a:srgbClr>
                </a:outerShdw>
              </a:effectLst>
            </a:endParaRPr>
          </a:p>
        </p:txBody>
      </p:sp>
      <p:sp>
        <p:nvSpPr>
          <p:cNvPr id="9" name="Title 1"/>
          <p:cNvSpPr txBox="1">
            <a:spLocks/>
          </p:cNvSpPr>
          <p:nvPr/>
        </p:nvSpPr>
        <p:spPr>
          <a:xfrm>
            <a:off x="239471" y="4287841"/>
            <a:ext cx="7288695" cy="493414"/>
          </a:xfrm>
          <a:prstGeom prst="rect">
            <a:avLst/>
          </a:prstGeom>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000" dirty="0">
                <a:ln w="18415" cmpd="sng">
                  <a:noFill/>
                  <a:prstDash val="solid"/>
                </a:ln>
                <a:effectLst>
                  <a:outerShdw blurRad="63500" dir="3600000" algn="tl" rotWithShape="0">
                    <a:srgbClr val="000000">
                      <a:alpha val="70000"/>
                    </a:srgbClr>
                  </a:outerShdw>
                </a:effectLst>
                <a:latin typeface="Arial" panose="020B0604020202020204" pitchFamily="34" charset="0"/>
                <a:cs typeface="Arial" panose="020B0604020202020204" pitchFamily="34" charset="0"/>
              </a:rPr>
              <a:t>Patriots </a:t>
            </a:r>
            <a:r>
              <a:rPr lang="en-US" sz="2000" dirty="0" smtClean="0">
                <a:ln w="18415" cmpd="sng">
                  <a:noFill/>
                  <a:prstDash val="solid"/>
                </a:ln>
                <a:effectLst>
                  <a:outerShdw blurRad="63500" dir="3600000" algn="tl" rotWithShape="0">
                    <a:srgbClr val="000000">
                      <a:alpha val="70000"/>
                    </a:srgbClr>
                  </a:outerShdw>
                </a:effectLst>
                <a:latin typeface="Arial" panose="020B0604020202020204" pitchFamily="34" charset="0"/>
                <a:cs typeface="Arial" panose="020B0604020202020204" pitchFamily="34" charset="0"/>
              </a:rPr>
              <a:t>Province </a:t>
            </a:r>
            <a:r>
              <a:rPr lang="en-US" sz="2000" dirty="0" smtClean="0">
                <a:ln w="18415" cmpd="sng">
                  <a:noFill/>
                  <a:prstDash val="solid"/>
                </a:ln>
                <a:effectLst>
                  <a:outerShdw blurRad="63500" dir="3600000" algn="tl" rotWithShape="0">
                    <a:srgbClr val="000000">
                      <a:alpha val="70000"/>
                    </a:srgbClr>
                  </a:outerShdw>
                </a:effectLst>
                <a:latin typeface="Arial"/>
                <a:cs typeface="Arial"/>
              </a:rPr>
              <a:t>· </a:t>
            </a:r>
            <a:r>
              <a:rPr lang="en-US" sz="2000" dirty="0" smtClean="0">
                <a:ln w="18415" cmpd="sng">
                  <a:noFill/>
                  <a:prstDash val="solid"/>
                </a:ln>
                <a:effectLst>
                  <a:outerShdw blurRad="63500" dir="3600000" algn="tl" rotWithShape="0">
                    <a:srgbClr val="000000">
                      <a:alpha val="70000"/>
                    </a:srgbClr>
                  </a:outerShdw>
                </a:effectLst>
                <a:latin typeface="Arial" panose="020B0604020202020204" pitchFamily="34" charset="0"/>
                <a:cs typeface="Arial" panose="020B0604020202020204" pitchFamily="34" charset="0"/>
              </a:rPr>
              <a:t>Mount </a:t>
            </a:r>
            <a:r>
              <a:rPr lang="en-US" sz="2000" dirty="0">
                <a:ln w="18415" cmpd="sng">
                  <a:noFill/>
                  <a:prstDash val="solid"/>
                </a:ln>
                <a:effectLst>
                  <a:outerShdw blurRad="63500" dir="3600000" algn="tl" rotWithShape="0">
                    <a:srgbClr val="000000">
                      <a:alpha val="70000"/>
                    </a:srgbClr>
                  </a:outerShdw>
                </a:effectLst>
                <a:latin typeface="Arial" panose="020B0604020202020204" pitchFamily="34" charset="0"/>
                <a:cs typeface="Arial" panose="020B0604020202020204" pitchFamily="34" charset="0"/>
              </a:rPr>
              <a:t>Pleasant, SC </a:t>
            </a:r>
            <a:r>
              <a:rPr lang="en-US" sz="2000" dirty="0" smtClean="0">
                <a:ln w="18415" cmpd="sng">
                  <a:noFill/>
                  <a:prstDash val="solid"/>
                </a:ln>
                <a:effectLst>
                  <a:outerShdw blurRad="63500" dir="3600000" algn="tl" rotWithShape="0">
                    <a:srgbClr val="000000">
                      <a:alpha val="70000"/>
                    </a:srgbClr>
                  </a:outerShdw>
                </a:effectLst>
                <a:latin typeface="Arial" panose="020B0604020202020204" pitchFamily="34" charset="0"/>
                <a:cs typeface="Arial" panose="020B0604020202020204" pitchFamily="34" charset="0"/>
              </a:rPr>
              <a:t>29464</a:t>
            </a:r>
            <a:r>
              <a:rPr lang="en-US" sz="2000" dirty="0">
                <a:ln w="18415" cmpd="sng">
                  <a:noFill/>
                  <a:prstDash val="solid"/>
                </a:ln>
                <a:effectLst>
                  <a:outerShdw blurRad="63500" dir="3600000" algn="tl" rotWithShape="0">
                    <a:srgbClr val="000000">
                      <a:alpha val="70000"/>
                    </a:srgbClr>
                  </a:outerShdw>
                </a:effectLst>
                <a:latin typeface="Arial" panose="020B0604020202020204" pitchFamily="34" charset="0"/>
                <a:cs typeface="Arial" panose="020B0604020202020204" pitchFamily="34" charset="0"/>
              </a:rPr>
              <a:t> </a:t>
            </a:r>
            <a:r>
              <a:rPr lang="en-US" sz="2000" dirty="0">
                <a:ln w="18415" cmpd="sng">
                  <a:noFill/>
                  <a:prstDash val="solid"/>
                </a:ln>
                <a:effectLst>
                  <a:outerShdw blurRad="63500" dir="3600000" algn="tl" rotWithShape="0">
                    <a:srgbClr val="000000">
                      <a:alpha val="70000"/>
                    </a:srgbClr>
                  </a:outerShdw>
                </a:effectLst>
                <a:latin typeface="Arial"/>
                <a:cs typeface="Arial"/>
              </a:rPr>
              <a:t>· </a:t>
            </a:r>
            <a:r>
              <a:rPr lang="en-US" sz="2000" dirty="0" smtClean="0">
                <a:ln w="18415" cmpd="sng">
                  <a:noFill/>
                  <a:prstDash val="solid"/>
                </a:ln>
                <a:effectLst>
                  <a:outerShdw blurRad="63500" dir="3600000" algn="tl" rotWithShape="0">
                    <a:srgbClr val="000000">
                      <a:alpha val="70000"/>
                    </a:srgbClr>
                  </a:outerShdw>
                </a:effectLst>
                <a:latin typeface="Arial" panose="020B0604020202020204" pitchFamily="34" charset="0"/>
                <a:cs typeface="Arial" panose="020B0604020202020204" pitchFamily="34" charset="0"/>
              </a:rPr>
              <a:t>MLS</a:t>
            </a:r>
            <a:r>
              <a:rPr lang="en-US" sz="2000" dirty="0">
                <a:ln w="18415" cmpd="sng">
                  <a:noFill/>
                  <a:prstDash val="solid"/>
                </a:ln>
                <a:effectLst>
                  <a:outerShdw blurRad="63500" dir="3600000" algn="tl" rotWithShape="0">
                    <a:srgbClr val="000000">
                      <a:alpha val="70000"/>
                    </a:srgbClr>
                  </a:outerShdw>
                </a:effectLst>
                <a:latin typeface="Arial" panose="020B0604020202020204" pitchFamily="34" charset="0"/>
                <a:cs typeface="Arial" panose="020B0604020202020204" pitchFamily="34" charset="0"/>
              </a:rPr>
              <a:t># </a:t>
            </a:r>
            <a:r>
              <a:rPr lang="en-US" sz="2000" dirty="0" smtClean="0">
                <a:ln w="18415" cmpd="sng">
                  <a:noFill/>
                  <a:prstDash val="solid"/>
                </a:ln>
                <a:effectLst>
                  <a:outerShdw blurRad="63500" dir="3600000" algn="tl" rotWithShape="0">
                    <a:srgbClr val="000000">
                      <a:alpha val="70000"/>
                    </a:srgbClr>
                  </a:outerShdw>
                </a:effectLst>
                <a:latin typeface="Arial" panose="020B0604020202020204" pitchFamily="34" charset="0"/>
                <a:cs typeface="Arial" panose="020B0604020202020204" pitchFamily="34" charset="0"/>
              </a:rPr>
              <a:t>15011821</a:t>
            </a:r>
            <a:r>
              <a:rPr lang="en-US" sz="2000" dirty="0">
                <a:ln w="18415" cmpd="sng">
                  <a:noFill/>
                  <a:prstDash val="solid"/>
                </a:ln>
                <a:effectLst>
                  <a:outerShdw blurRad="63500" dir="3600000" algn="tl" rotWithShape="0">
                    <a:srgbClr val="000000">
                      <a:alpha val="70000"/>
                    </a:srgbClr>
                  </a:outerShdw>
                </a:effectLst>
                <a:latin typeface="Arial" panose="020B0604020202020204" pitchFamily="34" charset="0"/>
                <a:cs typeface="Arial" panose="020B0604020202020204" pitchFamily="34" charset="0"/>
              </a:rPr>
              <a:t> </a:t>
            </a:r>
            <a:r>
              <a:rPr lang="en-US" sz="2000" dirty="0">
                <a:ln w="18415" cmpd="sng">
                  <a:noFill/>
                  <a:prstDash val="solid"/>
                </a:ln>
                <a:effectLst>
                  <a:outerShdw blurRad="63500" dir="3600000" algn="tl" rotWithShape="0">
                    <a:srgbClr val="000000">
                      <a:alpha val="70000"/>
                    </a:srgbClr>
                  </a:outerShdw>
                </a:effectLst>
                <a:latin typeface="Arial"/>
                <a:cs typeface="Arial"/>
              </a:rPr>
              <a:t>· </a:t>
            </a:r>
            <a:r>
              <a:rPr lang="en-US" sz="2000" dirty="0" smtClean="0">
                <a:ln w="18415" cmpd="sng">
                  <a:noFill/>
                  <a:prstDash val="solid"/>
                </a:ln>
                <a:effectLst>
                  <a:outerShdw blurRad="63500" dir="3600000" algn="tl" rotWithShape="0">
                    <a:srgbClr val="000000">
                      <a:alpha val="70000"/>
                    </a:srgbClr>
                  </a:outerShdw>
                </a:effectLst>
                <a:latin typeface="Arial" panose="020B0604020202020204" pitchFamily="34" charset="0"/>
                <a:cs typeface="Arial" panose="020B0604020202020204" pitchFamily="34" charset="0"/>
              </a:rPr>
              <a:t>$</a:t>
            </a:r>
            <a:r>
              <a:rPr lang="en-US" sz="2000" dirty="0" smtClean="0">
                <a:ln w="18415" cmpd="sng">
                  <a:noFill/>
                  <a:prstDash val="solid"/>
                </a:ln>
                <a:effectLst>
                  <a:outerShdw blurRad="63500" dir="3600000" algn="tl" rotWithShape="0">
                    <a:srgbClr val="000000">
                      <a:alpha val="70000"/>
                    </a:srgbClr>
                  </a:outerShdw>
                </a:effectLst>
                <a:latin typeface="Arial" panose="020B0604020202020204" pitchFamily="34" charset="0"/>
                <a:cs typeface="Arial" panose="020B0604020202020204" pitchFamily="34" charset="0"/>
              </a:rPr>
              <a:t>362,000</a:t>
            </a:r>
            <a:endParaRPr lang="en-US" sz="2000" dirty="0" smtClean="0">
              <a:ln w="18415" cmpd="sng">
                <a:noFill/>
                <a:prstDash val="solid"/>
              </a:ln>
              <a:effectLst>
                <a:outerShdw blurRad="63500" dir="3600000" algn="tl" rotWithShape="0">
                  <a:srgbClr val="000000">
                    <a:alpha val="70000"/>
                  </a:srgbClr>
                </a:outerShdw>
              </a:effectLst>
              <a:latin typeface="Arial" panose="020B0604020202020204" pitchFamily="34" charset="0"/>
              <a:cs typeface="Arial" panose="020B0604020202020204" pitchFamily="34" charset="0"/>
            </a:endParaRPr>
          </a:p>
        </p:txBody>
      </p:sp>
      <p:sp>
        <p:nvSpPr>
          <p:cNvPr id="20" name="Rectangle 19"/>
          <p:cNvSpPr/>
          <p:nvPr/>
        </p:nvSpPr>
        <p:spPr>
          <a:xfrm>
            <a:off x="4645116" y="9196627"/>
            <a:ext cx="3074749" cy="646331"/>
          </a:xfrm>
          <a:prstGeom prst="rect">
            <a:avLst/>
          </a:prstGeom>
        </p:spPr>
        <p:txBody>
          <a:bodyPr wrap="square">
            <a:spAutoFit/>
          </a:bodyPr>
          <a:lstStyle/>
          <a:p>
            <a:pPr algn="r"/>
            <a:r>
              <a:rPr lang="en-US" sz="1400" b="1" dirty="0" smtClean="0">
                <a:solidFill>
                  <a:schemeClr val="bg1"/>
                </a:solidFill>
                <a:effectLst>
                  <a:outerShdw blurRad="38100" dist="38100" dir="2700000" algn="tl">
                    <a:srgbClr val="000000">
                      <a:alpha val="43137"/>
                    </a:srgbClr>
                  </a:outerShdw>
                </a:effectLst>
              </a:rPr>
              <a:t>Laurie Langford</a:t>
            </a:r>
            <a:endParaRPr lang="en-US" sz="1400" dirty="0">
              <a:solidFill>
                <a:schemeClr val="bg1"/>
              </a:solidFill>
              <a:effectLst>
                <a:outerShdw blurRad="38100" dist="38100" dir="2700000" algn="tl">
                  <a:srgbClr val="000000">
                    <a:alpha val="43137"/>
                  </a:srgbClr>
                </a:outerShdw>
              </a:effectLst>
            </a:endParaRPr>
          </a:p>
          <a:p>
            <a:pPr algn="r"/>
            <a:r>
              <a:rPr lang="en-US" sz="1100" dirty="0" smtClean="0">
                <a:solidFill>
                  <a:schemeClr val="bg1"/>
                </a:solidFill>
                <a:effectLst>
                  <a:outerShdw blurRad="38100" dist="38100" dir="2700000" algn="tl">
                    <a:srgbClr val="000000">
                      <a:alpha val="43137"/>
                    </a:srgbClr>
                  </a:outerShdw>
                </a:effectLst>
              </a:rPr>
              <a:t>Mobile	843-224-8522</a:t>
            </a:r>
            <a:endParaRPr lang="en-US" sz="1100" dirty="0">
              <a:solidFill>
                <a:schemeClr val="bg1"/>
              </a:solidFill>
              <a:effectLst>
                <a:outerShdw blurRad="38100" dist="38100" dir="2700000" algn="tl">
                  <a:srgbClr val="000000">
                    <a:alpha val="43137"/>
                  </a:srgbClr>
                </a:outerShdw>
              </a:effectLst>
            </a:endParaRPr>
          </a:p>
          <a:p>
            <a:pPr algn="r"/>
            <a:r>
              <a:rPr lang="en-US" sz="1100" dirty="0">
                <a:solidFill>
                  <a:schemeClr val="bg1"/>
                </a:solidFill>
                <a:effectLst>
                  <a:outerShdw blurRad="38100" dist="38100" dir="2700000" algn="tl">
                    <a:srgbClr val="000000">
                      <a:alpha val="43137"/>
                    </a:srgbClr>
                  </a:outerShdw>
                </a:effectLst>
              </a:rPr>
              <a:t>realestatecharleston@hotmail.com</a:t>
            </a:r>
          </a:p>
        </p:txBody>
      </p:sp>
      <p:sp>
        <p:nvSpPr>
          <p:cNvPr id="33" name="Rectangle 32"/>
          <p:cNvSpPr/>
          <p:nvPr/>
        </p:nvSpPr>
        <p:spPr>
          <a:xfrm>
            <a:off x="-2382" y="596334"/>
            <a:ext cx="7772401" cy="707886"/>
          </a:xfrm>
          <a:prstGeom prst="rect">
            <a:avLst/>
          </a:prstGeom>
          <a:noFill/>
        </p:spPr>
        <p:txBody>
          <a:bodyPr wrap="square" lIns="91440" tIns="45720" rIns="91440" bIns="45720">
            <a:spAutoFit/>
          </a:bodyPr>
          <a:lstStyle/>
          <a:p>
            <a:pPr algn="ctr"/>
            <a:r>
              <a:rPr lang="en-US" sz="4000" dirty="0">
                <a:ln w="18415" cmpd="sng">
                  <a:noFill/>
                  <a:prstDash val="solid"/>
                </a:ln>
                <a:solidFill>
                  <a:schemeClr val="accent6">
                    <a:lumMod val="50000"/>
                  </a:schemeClr>
                </a:solidFill>
                <a:effectLst>
                  <a:outerShdw blurRad="63500" dir="3600000" algn="tl" rotWithShape="0">
                    <a:srgbClr val="000000">
                      <a:alpha val="70000"/>
                    </a:srgbClr>
                  </a:outerShdw>
                </a:effectLst>
                <a:latin typeface="AR DECODE" panose="02000000000000000000" pitchFamily="2" charset="0"/>
                <a:cs typeface="Arial" panose="020B0604020202020204" pitchFamily="34" charset="0"/>
              </a:rPr>
              <a:t>1016 Provincial Circle</a:t>
            </a:r>
            <a:endParaRPr lang="en-US" sz="4000" b="1" cap="none" spc="0" dirty="0">
              <a:ln w="12700">
                <a:solidFill>
                  <a:schemeClr val="tx2">
                    <a:satMod val="155000"/>
                  </a:schemeClr>
                </a:solidFill>
                <a:prstDash val="solid"/>
              </a:ln>
              <a:solidFill>
                <a:schemeClr val="accent6">
                  <a:lumMod val="50000"/>
                </a:schemeClr>
              </a:solidFill>
              <a:effectLst>
                <a:outerShdw blurRad="41275" dist="20320" dir="1800000" algn="tl" rotWithShape="0">
                  <a:srgbClr val="000000">
                    <a:alpha val="40000"/>
                  </a:srgbClr>
                </a:outerShdw>
              </a:effectLst>
              <a:latin typeface="AR DECODE" panose="02000000000000000000" pitchFamily="2" charset="0"/>
            </a:endParaRPr>
          </a:p>
        </p:txBody>
      </p:sp>
      <p:grpSp>
        <p:nvGrpSpPr>
          <p:cNvPr id="8" name="Group 7"/>
          <p:cNvGrpSpPr/>
          <p:nvPr/>
        </p:nvGrpSpPr>
        <p:grpSpPr>
          <a:xfrm>
            <a:off x="58155" y="1367153"/>
            <a:ext cx="7651326" cy="2857755"/>
            <a:chOff x="68539" y="1295256"/>
            <a:chExt cx="7651326" cy="2857755"/>
          </a:xfrm>
        </p:grpSpPr>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09527" y="1295256"/>
              <a:ext cx="3810338" cy="2857754"/>
            </a:xfrm>
            <a:prstGeom prst="rect">
              <a:avLst/>
            </a:prstGeom>
            <a:ln>
              <a:noFill/>
            </a:ln>
            <a:effectLst>
              <a:outerShdw blurRad="292100" dist="139700" dir="2700000" algn="tl" rotWithShape="0">
                <a:srgbClr val="333333">
                  <a:alpha val="65000"/>
                </a:srgbClr>
              </a:outerShdw>
            </a:effectLst>
          </p:spPr>
        </p:pic>
        <p:pic>
          <p:nvPicPr>
            <p:cNvPr id="27" name="Picture 2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539" y="1295256"/>
              <a:ext cx="3810340" cy="2857755"/>
            </a:xfrm>
            <a:prstGeom prst="rect">
              <a:avLst/>
            </a:prstGeom>
            <a:ln>
              <a:noFill/>
            </a:ln>
            <a:effectLst>
              <a:outerShdw blurRad="292100" dist="139700" dir="2700000" algn="tl" rotWithShape="0">
                <a:srgbClr val="333333">
                  <a:alpha val="65000"/>
                </a:srgbClr>
              </a:outerShdw>
            </a:effectLst>
          </p:spPr>
        </p:pic>
      </p:grpSp>
      <p:grpSp>
        <p:nvGrpSpPr>
          <p:cNvPr id="11" name="Group 10"/>
          <p:cNvGrpSpPr/>
          <p:nvPr/>
        </p:nvGrpSpPr>
        <p:grpSpPr>
          <a:xfrm>
            <a:off x="58155" y="4844188"/>
            <a:ext cx="7651326" cy="1097280"/>
            <a:chOff x="68539" y="4693920"/>
            <a:chExt cx="7651326" cy="1097280"/>
          </a:xfrm>
        </p:grpSpPr>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56825" y="4693920"/>
              <a:ext cx="1463040" cy="1097280"/>
            </a:xfrm>
            <a:prstGeom prst="rect">
              <a:avLst/>
            </a:prstGeom>
            <a:ln>
              <a:noFill/>
            </a:ln>
            <a:effectLst>
              <a:outerShdw blurRad="292100" dist="139700" dir="2700000" algn="tl" rotWithShape="0">
                <a:srgbClr val="333333">
                  <a:alpha val="65000"/>
                </a:srgbClr>
              </a:outerShdw>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415838" y="4693920"/>
              <a:ext cx="1463039" cy="1097280"/>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62228" y="4693920"/>
              <a:ext cx="822960" cy="1097280"/>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8539" y="4693920"/>
              <a:ext cx="1463039" cy="1097280"/>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403217" y="4693920"/>
              <a:ext cx="822960" cy="1097280"/>
            </a:xfrm>
            <a:prstGeom prst="rect">
              <a:avLst/>
            </a:prstGeom>
            <a:ln>
              <a:noFill/>
            </a:ln>
            <a:effectLst>
              <a:outerShdw blurRad="292100" dist="139700" dir="2700000" algn="tl" rotWithShape="0">
                <a:srgbClr val="333333">
                  <a:alpha val="65000"/>
                </a:srgbClr>
              </a:outerShdw>
            </a:effectLst>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909527" y="4693920"/>
              <a:ext cx="1463040" cy="1097280"/>
            </a:xfrm>
            <a:prstGeom prst="rect">
              <a:avLst/>
            </a:prstGeom>
            <a:ln>
              <a:noFill/>
            </a:ln>
            <a:effectLst>
              <a:outerShdw blurRad="292100" dist="139700" dir="2700000" algn="tl" rotWithShape="0">
                <a:srgbClr val="333333">
                  <a:alpha val="65000"/>
                </a:srgbClr>
              </a:outerShdw>
            </a:effectLst>
          </p:spPr>
        </p:pic>
      </p:grpSp>
    </p:spTree>
    <p:extLst>
      <p:ext uri="{BB962C8B-B14F-4D97-AF65-F5344CB8AC3E}">
        <p14:creationId xmlns:p14="http://schemas.microsoft.com/office/powerpoint/2010/main" val="11027493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610</TotalTime>
  <Words>202</Words>
  <Application>Microsoft Office PowerPoint</Application>
  <PresentationFormat>Custom</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LOCATION! &amp; RENOVATED!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atp1313@gmail.com</cp:lastModifiedBy>
  <cp:revision>28</cp:revision>
  <dcterms:created xsi:type="dcterms:W3CDTF">2006-08-16T00:00:00Z</dcterms:created>
  <dcterms:modified xsi:type="dcterms:W3CDTF">2015-05-21T15:28:58Z</dcterms:modified>
</cp:coreProperties>
</file>