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91440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AEAE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416" y="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AA4DB5-D16D-4883-A7DF-D4765BF534F2}" type="datetimeFigureOut">
              <a:rPr lang="en-US" smtClean="0"/>
              <a:t>4/2/2024</a:t>
            </a:fld>
            <a:endParaRPr lang="en-US"/>
          </a:p>
        </p:txBody>
      </p:sp>
      <p:sp>
        <p:nvSpPr>
          <p:cNvPr id="4" name="Slide Image Placeholder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CC690D-4033-4DCF-AA67-D69EA47676C7}" type="slidenum">
              <a:rPr lang="en-US" smtClean="0"/>
              <a:t>‹#›</a:t>
            </a:fld>
            <a:endParaRPr lang="en-US"/>
          </a:p>
        </p:txBody>
      </p:sp>
    </p:spTree>
    <p:extLst>
      <p:ext uri="{BB962C8B-B14F-4D97-AF65-F5344CB8AC3E}">
        <p14:creationId xmlns:p14="http://schemas.microsoft.com/office/powerpoint/2010/main" val="1815136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CC690D-4033-4DCF-AA67-D69EA47676C7}" type="slidenum">
              <a:rPr lang="en-US" smtClean="0"/>
              <a:t>1</a:t>
            </a:fld>
            <a:endParaRPr lang="en-US"/>
          </a:p>
        </p:txBody>
      </p:sp>
    </p:spTree>
    <p:extLst>
      <p:ext uri="{BB962C8B-B14F-4D97-AF65-F5344CB8AC3E}">
        <p14:creationId xmlns:p14="http://schemas.microsoft.com/office/powerpoint/2010/main" val="3637984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96484"/>
            <a:ext cx="7772400" cy="3183467"/>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4802717"/>
            <a:ext cx="6858000" cy="220768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64EC7B-2034-4158-8745-E7AE2FB7DBDB}"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C8E9D-1FAA-4E96-8C88-48D4E198CE91}" type="slidenum">
              <a:rPr lang="en-US" smtClean="0"/>
              <a:t>‹#›</a:t>
            </a:fld>
            <a:endParaRPr lang="en-US"/>
          </a:p>
        </p:txBody>
      </p:sp>
    </p:spTree>
    <p:extLst>
      <p:ext uri="{BB962C8B-B14F-4D97-AF65-F5344CB8AC3E}">
        <p14:creationId xmlns:p14="http://schemas.microsoft.com/office/powerpoint/2010/main" val="2578121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64EC7B-2034-4158-8745-E7AE2FB7DBDB}"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C8E9D-1FAA-4E96-8C88-48D4E198CE91}" type="slidenum">
              <a:rPr lang="en-US" smtClean="0"/>
              <a:t>‹#›</a:t>
            </a:fld>
            <a:endParaRPr lang="en-US"/>
          </a:p>
        </p:txBody>
      </p:sp>
    </p:spTree>
    <p:extLst>
      <p:ext uri="{BB962C8B-B14F-4D97-AF65-F5344CB8AC3E}">
        <p14:creationId xmlns:p14="http://schemas.microsoft.com/office/powerpoint/2010/main" val="2476777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486834"/>
            <a:ext cx="1971675"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486834"/>
            <a:ext cx="5800725"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64EC7B-2034-4158-8745-E7AE2FB7DBDB}"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C8E9D-1FAA-4E96-8C88-48D4E198CE91}" type="slidenum">
              <a:rPr lang="en-US" smtClean="0"/>
              <a:t>‹#›</a:t>
            </a:fld>
            <a:endParaRPr lang="en-US"/>
          </a:p>
        </p:txBody>
      </p:sp>
    </p:spTree>
    <p:extLst>
      <p:ext uri="{BB962C8B-B14F-4D97-AF65-F5344CB8AC3E}">
        <p14:creationId xmlns:p14="http://schemas.microsoft.com/office/powerpoint/2010/main" val="266213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64EC7B-2034-4158-8745-E7AE2FB7DBDB}"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C8E9D-1FAA-4E96-8C88-48D4E198CE91}" type="slidenum">
              <a:rPr lang="en-US" smtClean="0"/>
              <a:t>‹#›</a:t>
            </a:fld>
            <a:endParaRPr lang="en-US"/>
          </a:p>
        </p:txBody>
      </p:sp>
    </p:spTree>
    <p:extLst>
      <p:ext uri="{BB962C8B-B14F-4D97-AF65-F5344CB8AC3E}">
        <p14:creationId xmlns:p14="http://schemas.microsoft.com/office/powerpoint/2010/main" val="2472442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2279653"/>
            <a:ext cx="7886700" cy="3803649"/>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6119286"/>
            <a:ext cx="7886700" cy="200024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64EC7B-2034-4158-8745-E7AE2FB7DBDB}"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C8E9D-1FAA-4E96-8C88-48D4E198CE91}" type="slidenum">
              <a:rPr lang="en-US" smtClean="0"/>
              <a:t>‹#›</a:t>
            </a:fld>
            <a:endParaRPr lang="en-US"/>
          </a:p>
        </p:txBody>
      </p:sp>
    </p:spTree>
    <p:extLst>
      <p:ext uri="{BB962C8B-B14F-4D97-AF65-F5344CB8AC3E}">
        <p14:creationId xmlns:p14="http://schemas.microsoft.com/office/powerpoint/2010/main" val="1613685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2434167"/>
            <a:ext cx="38862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434167"/>
            <a:ext cx="38862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64EC7B-2034-4158-8745-E7AE2FB7DBDB}"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C8E9D-1FAA-4E96-8C88-48D4E198CE91}" type="slidenum">
              <a:rPr lang="en-US" smtClean="0"/>
              <a:t>‹#›</a:t>
            </a:fld>
            <a:endParaRPr lang="en-US"/>
          </a:p>
        </p:txBody>
      </p:sp>
    </p:spTree>
    <p:extLst>
      <p:ext uri="{BB962C8B-B14F-4D97-AF65-F5344CB8AC3E}">
        <p14:creationId xmlns:p14="http://schemas.microsoft.com/office/powerpoint/2010/main" val="645981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486836"/>
            <a:ext cx="788670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2241551"/>
            <a:ext cx="3868340" cy="10985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3340100"/>
            <a:ext cx="3868340"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2241551"/>
            <a:ext cx="3887391" cy="10985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3340100"/>
            <a:ext cx="3887391"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64EC7B-2034-4158-8745-E7AE2FB7DBDB}" type="datetimeFigureOut">
              <a:rPr lang="en-US" smtClean="0"/>
              <a:t>4/2/2024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2C8E9D-1FAA-4E96-8C88-48D4E198CE91}" type="slidenum">
              <a:rPr lang="en-US" smtClean="0"/>
              <a:t>‹#›</a:t>
            </a:fld>
            <a:endParaRPr lang="en-US"/>
          </a:p>
        </p:txBody>
      </p:sp>
    </p:spTree>
    <p:extLst>
      <p:ext uri="{BB962C8B-B14F-4D97-AF65-F5344CB8AC3E}">
        <p14:creationId xmlns:p14="http://schemas.microsoft.com/office/powerpoint/2010/main" val="3015474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64EC7B-2034-4158-8745-E7AE2FB7DBDB}" type="datetimeFigureOut">
              <a:rPr lang="en-US" smtClean="0"/>
              <a:t>4/2/2024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2C8E9D-1FAA-4E96-8C88-48D4E198CE91}" type="slidenum">
              <a:rPr lang="en-US" smtClean="0"/>
              <a:t>‹#›</a:t>
            </a:fld>
            <a:endParaRPr lang="en-US"/>
          </a:p>
        </p:txBody>
      </p:sp>
    </p:spTree>
    <p:extLst>
      <p:ext uri="{BB962C8B-B14F-4D97-AF65-F5344CB8AC3E}">
        <p14:creationId xmlns:p14="http://schemas.microsoft.com/office/powerpoint/2010/main" val="4121147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64EC7B-2034-4158-8745-E7AE2FB7DBDB}" type="datetimeFigureOut">
              <a:rPr lang="en-US" smtClean="0"/>
              <a:t>4/2/2024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2C8E9D-1FAA-4E96-8C88-48D4E198CE91}" type="slidenum">
              <a:rPr lang="en-US" smtClean="0"/>
              <a:t>‹#›</a:t>
            </a:fld>
            <a:endParaRPr lang="en-US"/>
          </a:p>
        </p:txBody>
      </p:sp>
    </p:spTree>
    <p:extLst>
      <p:ext uri="{BB962C8B-B14F-4D97-AF65-F5344CB8AC3E}">
        <p14:creationId xmlns:p14="http://schemas.microsoft.com/office/powerpoint/2010/main" val="2293899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609600"/>
            <a:ext cx="2949178" cy="21336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316569"/>
            <a:ext cx="4629150" cy="64981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743200"/>
            <a:ext cx="2949178" cy="508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64EC7B-2034-4158-8745-E7AE2FB7DBDB}"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C8E9D-1FAA-4E96-8C88-48D4E198CE91}" type="slidenum">
              <a:rPr lang="en-US" smtClean="0"/>
              <a:t>‹#›</a:t>
            </a:fld>
            <a:endParaRPr lang="en-US"/>
          </a:p>
        </p:txBody>
      </p:sp>
    </p:spTree>
    <p:extLst>
      <p:ext uri="{BB962C8B-B14F-4D97-AF65-F5344CB8AC3E}">
        <p14:creationId xmlns:p14="http://schemas.microsoft.com/office/powerpoint/2010/main" val="1974521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609600"/>
            <a:ext cx="2949178" cy="21336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316569"/>
            <a:ext cx="4629150" cy="649816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743200"/>
            <a:ext cx="2949178" cy="508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64EC7B-2034-4158-8745-E7AE2FB7DBDB}"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C8E9D-1FAA-4E96-8C88-48D4E198CE91}" type="slidenum">
              <a:rPr lang="en-US" smtClean="0"/>
              <a:t>‹#›</a:t>
            </a:fld>
            <a:endParaRPr lang="en-US"/>
          </a:p>
        </p:txBody>
      </p:sp>
    </p:spTree>
    <p:extLst>
      <p:ext uri="{BB962C8B-B14F-4D97-AF65-F5344CB8AC3E}">
        <p14:creationId xmlns:p14="http://schemas.microsoft.com/office/powerpoint/2010/main" val="4130851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86836"/>
            <a:ext cx="788670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434167"/>
            <a:ext cx="78867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8475136"/>
            <a:ext cx="20574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2264EC7B-2034-4158-8745-E7AE2FB7DBDB}" type="datetimeFigureOut">
              <a:rPr lang="en-US" smtClean="0"/>
              <a:t>4/2/2024</a:t>
            </a:fld>
            <a:endParaRPr lang="en-US"/>
          </a:p>
        </p:txBody>
      </p:sp>
      <p:sp>
        <p:nvSpPr>
          <p:cNvPr id="5" name="Footer Placeholder 4"/>
          <p:cNvSpPr>
            <a:spLocks noGrp="1"/>
          </p:cNvSpPr>
          <p:nvPr>
            <p:ph type="ftr" sz="quarter" idx="3"/>
          </p:nvPr>
        </p:nvSpPr>
        <p:spPr>
          <a:xfrm>
            <a:off x="3028950" y="8475136"/>
            <a:ext cx="30861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8475136"/>
            <a:ext cx="20574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02C8E9D-1FAA-4E96-8C88-48D4E198CE91}" type="slidenum">
              <a:rPr lang="en-US" smtClean="0"/>
              <a:t>‹#›</a:t>
            </a:fld>
            <a:endParaRPr lang="en-US"/>
          </a:p>
        </p:txBody>
      </p:sp>
    </p:spTree>
    <p:extLst>
      <p:ext uri="{BB962C8B-B14F-4D97-AF65-F5344CB8AC3E}">
        <p14:creationId xmlns:p14="http://schemas.microsoft.com/office/powerpoint/2010/main" val="625304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sv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ool in a house&#10;&#10;Description automatically generated">
            <a:extLst>
              <a:ext uri="{FF2B5EF4-FFF2-40B4-BE49-F238E27FC236}">
                <a16:creationId xmlns:a16="http://schemas.microsoft.com/office/drawing/2014/main" id="{10AD36EC-0E89-4BD8-AA3D-481B821A56BF}"/>
              </a:ext>
            </a:extLst>
          </p:cNvPr>
          <p:cNvPicPr>
            <a:picLocks noChangeAspect="1"/>
          </p:cNvPicPr>
          <p:nvPr/>
        </p:nvPicPr>
        <p:blipFill rotWithShape="1">
          <a:blip r:embed="rId3">
            <a:extLst>
              <a:ext uri="{28A0092B-C50C-407E-A947-70E740481C1C}">
                <a14:useLocalDpi xmlns:a14="http://schemas.microsoft.com/office/drawing/2010/main" val="0"/>
              </a:ext>
            </a:extLst>
          </a:blip>
          <a:srcRect l="6784" t="151" r="26593" b="-151"/>
          <a:stretch/>
        </p:blipFill>
        <p:spPr>
          <a:xfrm>
            <a:off x="0" y="13776"/>
            <a:ext cx="9144000" cy="9144000"/>
          </a:xfrm>
          <a:prstGeom prst="rect">
            <a:avLst/>
          </a:prstGeom>
        </p:spPr>
      </p:pic>
      <p:sp>
        <p:nvSpPr>
          <p:cNvPr id="3" name="Subtitle 2">
            <a:extLst>
              <a:ext uri="{FF2B5EF4-FFF2-40B4-BE49-F238E27FC236}">
                <a16:creationId xmlns:a16="http://schemas.microsoft.com/office/drawing/2014/main" id="{7674D330-B1AC-5901-A005-237246BD343C}"/>
              </a:ext>
            </a:extLst>
          </p:cNvPr>
          <p:cNvSpPr>
            <a:spLocks noGrp="1"/>
          </p:cNvSpPr>
          <p:nvPr>
            <p:ph type="subTitle" idx="1"/>
          </p:nvPr>
        </p:nvSpPr>
        <p:spPr>
          <a:xfrm>
            <a:off x="0" y="6933308"/>
            <a:ext cx="9144000" cy="954212"/>
          </a:xfrm>
          <a:solidFill>
            <a:srgbClr val="FFFFFF">
              <a:alpha val="74902"/>
            </a:srgbClr>
          </a:solidFill>
        </p:spPr>
        <p:txBody>
          <a:bodyPr anchor="ctr">
            <a:normAutofit fontScale="92500"/>
          </a:bodyPr>
          <a:lstStyle/>
          <a:p>
            <a:r>
              <a:rPr lang="en-US" sz="1200" dirty="0">
                <a:latin typeface="Arial" panose="020B0604020202020204" pitchFamily="34" charset="0"/>
                <a:cs typeface="Arial" panose="020B0604020202020204" pitchFamily="34" charset="0"/>
              </a:rPr>
              <a:t>This 3 Bedroom, 2 Full Bath Brick ranch has close proximity to historic downtown Summerville shops, restaurants, schools and parks. The property includes ''paid off'' solar panels which significantly add energy and value to the home. In addition, the home features a brand new kitchen with quartz countertops and state-of-the-art appliances, along with updated bathrooms, HVAC system, flooring, carpeting, paint, lighting fixtures and frog area making the home move-in ready and appealing to potential buyers. The private backyard and pool are ideal for enjoying the warm weather and entertaining guests. This is a great find that will exceed your expectations!</a:t>
            </a:r>
          </a:p>
        </p:txBody>
      </p:sp>
      <p:pic>
        <p:nvPicPr>
          <p:cNvPr id="11" name="Picture 10">
            <a:extLst>
              <a:ext uri="{FF2B5EF4-FFF2-40B4-BE49-F238E27FC236}">
                <a16:creationId xmlns:a16="http://schemas.microsoft.com/office/drawing/2014/main" id="{1C912B0B-0D20-4A99-0240-3569820CEF10}"/>
              </a:ext>
            </a:extLst>
          </p:cNvPr>
          <p:cNvPicPr>
            <a:picLocks/>
          </p:cNvPicPr>
          <p:nvPr/>
        </p:nvPicPr>
        <p:blipFill>
          <a:blip r:embed="rId4">
            <a:extLst>
              <a:ext uri="{28A0092B-C50C-407E-A947-70E740481C1C}">
                <a14:useLocalDpi xmlns:a14="http://schemas.microsoft.com/office/drawing/2010/main" val="0"/>
              </a:ext>
            </a:extLst>
          </a:blip>
          <a:srcRect l="100" r="100"/>
          <a:stretch/>
        </p:blipFill>
        <p:spPr>
          <a:xfrm>
            <a:off x="215121" y="1702372"/>
            <a:ext cx="2286000" cy="1527048"/>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0916BCCA-55D1-C0B1-2F83-6656F498FFB6}"/>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215121" y="3439160"/>
            <a:ext cx="2286000" cy="152400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594299A4-96EC-6B5E-3125-5E69931477F8}"/>
              </a:ext>
            </a:extLst>
          </p:cNvPr>
          <p:cNvPicPr>
            <a:picLocks/>
          </p:cNvPicPr>
          <p:nvPr/>
        </p:nvPicPr>
        <p:blipFill>
          <a:blip r:embed="rId6">
            <a:extLst>
              <a:ext uri="{28A0092B-C50C-407E-A947-70E740481C1C}">
                <a14:useLocalDpi xmlns:a14="http://schemas.microsoft.com/office/drawing/2010/main" val="0"/>
              </a:ext>
            </a:extLst>
          </a:blip>
          <a:srcRect/>
          <a:stretch/>
        </p:blipFill>
        <p:spPr>
          <a:xfrm>
            <a:off x="215121" y="5172900"/>
            <a:ext cx="2286000" cy="1524000"/>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E032F6FE-CF14-ECDB-6C65-D0668513678F}"/>
              </a:ext>
            </a:extLst>
          </p:cNvPr>
          <p:cNvSpPr/>
          <p:nvPr/>
        </p:nvSpPr>
        <p:spPr>
          <a:xfrm>
            <a:off x="-457200" y="121904"/>
            <a:ext cx="10058400" cy="1370728"/>
          </a:xfrm>
          <a:prstGeom prst="rect">
            <a:avLst/>
          </a:prstGeom>
          <a:solidFill>
            <a:srgbClr val="000000">
              <a:alpha val="50196"/>
            </a:srgbClr>
          </a:solid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6" name="TextBox 15">
            <a:extLst>
              <a:ext uri="{FF2B5EF4-FFF2-40B4-BE49-F238E27FC236}">
                <a16:creationId xmlns:a16="http://schemas.microsoft.com/office/drawing/2014/main" id="{077C24FE-4E1E-7106-30E2-C818BF120679}"/>
              </a:ext>
            </a:extLst>
          </p:cNvPr>
          <p:cNvSpPr txBox="1"/>
          <p:nvPr/>
        </p:nvSpPr>
        <p:spPr>
          <a:xfrm>
            <a:off x="138147" y="330215"/>
            <a:ext cx="4615436" cy="954107"/>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GET YOUR POOL IN TIME FOR SUMMER!</a:t>
            </a:r>
            <a:endParaRPr lang="en-US" b="1" dirty="0">
              <a:solidFill>
                <a:schemeClr val="bg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81EA9801-4806-0E7E-90FB-E0BF83C95E16}"/>
              </a:ext>
            </a:extLst>
          </p:cNvPr>
          <p:cNvSpPr txBox="1"/>
          <p:nvPr/>
        </p:nvSpPr>
        <p:spPr>
          <a:xfrm>
            <a:off x="4638255" y="299437"/>
            <a:ext cx="4288658" cy="1015663"/>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101 Judy Street</a:t>
            </a:r>
          </a:p>
          <a:p>
            <a:pPr algn="r"/>
            <a:r>
              <a:rPr lang="en-US" dirty="0" err="1">
                <a:solidFill>
                  <a:schemeClr val="bg1"/>
                </a:solidFill>
                <a:latin typeface="Arial" panose="020B0604020202020204" pitchFamily="34" charset="0"/>
                <a:cs typeface="Arial" panose="020B0604020202020204" pitchFamily="34" charset="0"/>
              </a:rPr>
              <a:t>Warington</a:t>
            </a:r>
            <a:r>
              <a:rPr lang="en-US" dirty="0">
                <a:solidFill>
                  <a:schemeClr val="bg1"/>
                </a:solidFill>
                <a:latin typeface="Arial" panose="020B0604020202020204" pitchFamily="34" charset="0"/>
                <a:cs typeface="Arial" panose="020B0604020202020204" pitchFamily="34" charset="0"/>
              </a:rPr>
              <a:t> | Summerville, SC 29483</a:t>
            </a:r>
          </a:p>
          <a:p>
            <a:pPr algn="r"/>
            <a:r>
              <a:rPr lang="en-US" dirty="0">
                <a:solidFill>
                  <a:schemeClr val="bg1"/>
                </a:solidFill>
                <a:latin typeface="Arial" panose="020B0604020202020204" pitchFamily="34" charset="0"/>
                <a:cs typeface="Arial" panose="020B0604020202020204" pitchFamily="34" charset="0"/>
              </a:rPr>
              <a:t>MLS# 24007135 | $325,000</a:t>
            </a:r>
          </a:p>
        </p:txBody>
      </p:sp>
      <p:sp>
        <p:nvSpPr>
          <p:cNvPr id="9" name="Rectangle 8">
            <a:extLst>
              <a:ext uri="{FF2B5EF4-FFF2-40B4-BE49-F238E27FC236}">
                <a16:creationId xmlns:a16="http://schemas.microsoft.com/office/drawing/2014/main" id="{132CEAFD-5D65-9E51-57AE-791C024158AC}"/>
              </a:ext>
            </a:extLst>
          </p:cNvPr>
          <p:cNvSpPr/>
          <p:nvPr/>
        </p:nvSpPr>
        <p:spPr>
          <a:xfrm>
            <a:off x="-457200" y="7888778"/>
            <a:ext cx="10058400" cy="1133318"/>
          </a:xfrm>
          <a:prstGeom prst="rect">
            <a:avLst/>
          </a:prstGeom>
          <a:solidFill>
            <a:srgbClr val="000000">
              <a:alpha val="50196"/>
            </a:srgbClr>
          </a:solid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B254DF66-CDDA-6C01-10CF-F8684E99B09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937677" y="8025360"/>
            <a:ext cx="1893456" cy="860154"/>
          </a:xfrm>
          <a:prstGeom prst="rect">
            <a:avLst/>
          </a:prstGeom>
        </p:spPr>
      </p:pic>
      <p:sp>
        <p:nvSpPr>
          <p:cNvPr id="30" name="TextBox 29">
            <a:extLst>
              <a:ext uri="{FF2B5EF4-FFF2-40B4-BE49-F238E27FC236}">
                <a16:creationId xmlns:a16="http://schemas.microsoft.com/office/drawing/2014/main" id="{819E9C20-1525-E3A0-F9D8-0B555C05A2CC}"/>
              </a:ext>
            </a:extLst>
          </p:cNvPr>
          <p:cNvSpPr txBox="1"/>
          <p:nvPr/>
        </p:nvSpPr>
        <p:spPr>
          <a:xfrm>
            <a:off x="223666" y="8024550"/>
            <a:ext cx="2736990" cy="861774"/>
          </a:xfrm>
          <a:prstGeom prst="rect">
            <a:avLst/>
          </a:prstGeom>
          <a:noFill/>
        </p:spPr>
        <p:txBody>
          <a:bodyPr wrap="square" rtlCol="0">
            <a:spAutoFit/>
          </a:bodyPr>
          <a:lstStyle/>
          <a:p>
            <a:r>
              <a:rPr lang="en-US" sz="2200" dirty="0">
                <a:solidFill>
                  <a:schemeClr val="bg1"/>
                </a:solidFill>
                <a:latin typeface="Arial" panose="020B0604020202020204" pitchFamily="34" charset="0"/>
                <a:cs typeface="Arial" panose="020B0604020202020204" pitchFamily="34" charset="0"/>
              </a:rPr>
              <a:t>Susan Stanley</a:t>
            </a:r>
          </a:p>
          <a:p>
            <a:r>
              <a:rPr lang="en-US" sz="1400" dirty="0">
                <a:solidFill>
                  <a:schemeClr val="bg1"/>
                </a:solidFill>
                <a:latin typeface="Arial" panose="020B0604020202020204" pitchFamily="34" charset="0"/>
                <a:cs typeface="Arial" panose="020B0604020202020204" pitchFamily="34" charset="0"/>
              </a:rPr>
              <a:t>843-323-5573</a:t>
            </a:r>
          </a:p>
          <a:p>
            <a:r>
              <a:rPr lang="en-US" sz="1400" dirty="0">
                <a:solidFill>
                  <a:schemeClr val="bg1"/>
                </a:solidFill>
                <a:latin typeface="Arial" panose="020B0604020202020204" pitchFamily="34" charset="0"/>
                <a:cs typeface="Arial" panose="020B0604020202020204" pitchFamily="34" charset="0"/>
              </a:rPr>
              <a:t>susancstanley@gmail.com</a:t>
            </a:r>
          </a:p>
        </p:txBody>
      </p:sp>
      <p:grpSp>
        <p:nvGrpSpPr>
          <p:cNvPr id="28" name="Group 27">
            <a:extLst>
              <a:ext uri="{FF2B5EF4-FFF2-40B4-BE49-F238E27FC236}">
                <a16:creationId xmlns:a16="http://schemas.microsoft.com/office/drawing/2014/main" id="{1BA63211-62AA-823A-482D-C50C9213C041}"/>
              </a:ext>
            </a:extLst>
          </p:cNvPr>
          <p:cNvGrpSpPr/>
          <p:nvPr/>
        </p:nvGrpSpPr>
        <p:grpSpPr>
          <a:xfrm>
            <a:off x="3269198" y="8052479"/>
            <a:ext cx="2662139" cy="805917"/>
            <a:chOff x="4724399" y="3688314"/>
            <a:chExt cx="2662139" cy="805917"/>
          </a:xfrm>
        </p:grpSpPr>
        <p:pic>
          <p:nvPicPr>
            <p:cNvPr id="20" name="Graphic 19" descr="Bathtub outline">
              <a:extLst>
                <a:ext uri="{FF2B5EF4-FFF2-40B4-BE49-F238E27FC236}">
                  <a16:creationId xmlns:a16="http://schemas.microsoft.com/office/drawing/2014/main" id="{27E6D3C6-6D31-896D-54BA-892695102A4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0738" y="3688314"/>
              <a:ext cx="457200" cy="457200"/>
            </a:xfrm>
            <a:prstGeom prst="rect">
              <a:avLst/>
            </a:prstGeom>
          </p:spPr>
        </p:pic>
        <p:pic>
          <p:nvPicPr>
            <p:cNvPr id="22" name="Graphic 21" descr="House outline">
              <a:extLst>
                <a:ext uri="{FF2B5EF4-FFF2-40B4-BE49-F238E27FC236}">
                  <a16:creationId xmlns:a16="http://schemas.microsoft.com/office/drawing/2014/main" id="{BD7E5150-2DB8-1072-A63D-D191D3724AB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952999" y="3688314"/>
              <a:ext cx="457200" cy="457200"/>
            </a:xfrm>
            <a:prstGeom prst="rect">
              <a:avLst/>
            </a:prstGeom>
          </p:spPr>
        </p:pic>
        <p:pic>
          <p:nvPicPr>
            <p:cNvPr id="24" name="Graphic 23" descr="Bed outline">
              <a:extLst>
                <a:ext uri="{FF2B5EF4-FFF2-40B4-BE49-F238E27FC236}">
                  <a16:creationId xmlns:a16="http://schemas.microsoft.com/office/drawing/2014/main" id="{FD6FD87E-0B90-367A-FBE1-75EE352E385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826868" y="3688314"/>
              <a:ext cx="457200" cy="457200"/>
            </a:xfrm>
            <a:prstGeom prst="rect">
              <a:avLst/>
            </a:prstGeom>
          </p:spPr>
        </p:pic>
        <p:sp>
          <p:nvSpPr>
            <p:cNvPr id="25" name="TextBox 24">
              <a:extLst>
                <a:ext uri="{FF2B5EF4-FFF2-40B4-BE49-F238E27FC236}">
                  <a16:creationId xmlns:a16="http://schemas.microsoft.com/office/drawing/2014/main" id="{3F51A5C3-4FD1-F285-AE5E-E2DFEDB99448}"/>
                </a:ext>
              </a:extLst>
            </p:cNvPr>
            <p:cNvSpPr txBox="1"/>
            <p:nvPr/>
          </p:nvSpPr>
          <p:spPr>
            <a:xfrm>
              <a:off x="4724399" y="4248010"/>
              <a:ext cx="914400" cy="246221"/>
            </a:xfrm>
            <a:prstGeom prst="rect">
              <a:avLst/>
            </a:prstGeom>
            <a:noFill/>
            <a:ln>
              <a:noFill/>
            </a:ln>
          </p:spPr>
          <p:txBody>
            <a:bodyPr wrap="square" rtlCol="0">
              <a:spAutoFit/>
            </a:bodyPr>
            <a:lstStyle/>
            <a:p>
              <a:pPr algn="ctr"/>
              <a:r>
                <a:rPr lang="en-US" sz="1000" dirty="0">
                  <a:solidFill>
                    <a:schemeClr val="bg1"/>
                  </a:solidFill>
                  <a:latin typeface="Avenir Next LT Pro Light" panose="020B0304020202020204" pitchFamily="34" charset="0"/>
                </a:rPr>
                <a:t>1,330 SF</a:t>
              </a:r>
            </a:p>
          </p:txBody>
        </p:sp>
        <p:sp>
          <p:nvSpPr>
            <p:cNvPr id="26" name="TextBox 25">
              <a:extLst>
                <a:ext uri="{FF2B5EF4-FFF2-40B4-BE49-F238E27FC236}">
                  <a16:creationId xmlns:a16="http://schemas.microsoft.com/office/drawing/2014/main" id="{8A277AD1-E4CD-2B98-5E83-21C14101D2FC}"/>
                </a:ext>
              </a:extLst>
            </p:cNvPr>
            <p:cNvSpPr txBox="1"/>
            <p:nvPr/>
          </p:nvSpPr>
          <p:spPr>
            <a:xfrm>
              <a:off x="5598269" y="4248010"/>
              <a:ext cx="914400" cy="246221"/>
            </a:xfrm>
            <a:prstGeom prst="rect">
              <a:avLst/>
            </a:prstGeom>
            <a:noFill/>
            <a:ln>
              <a:noFill/>
            </a:ln>
          </p:spPr>
          <p:txBody>
            <a:bodyPr wrap="square" rtlCol="0">
              <a:spAutoFit/>
            </a:bodyPr>
            <a:lstStyle/>
            <a:p>
              <a:pPr algn="ctr"/>
              <a:r>
                <a:rPr lang="en-US" sz="1000" dirty="0">
                  <a:solidFill>
                    <a:schemeClr val="bg1"/>
                  </a:solidFill>
                  <a:latin typeface="Avenir Next LT Pro Light" panose="020B0304020202020204" pitchFamily="34" charset="0"/>
                </a:rPr>
                <a:t>3 BEDS</a:t>
              </a:r>
            </a:p>
          </p:txBody>
        </p:sp>
        <p:sp>
          <p:nvSpPr>
            <p:cNvPr id="27" name="TextBox 26">
              <a:extLst>
                <a:ext uri="{FF2B5EF4-FFF2-40B4-BE49-F238E27FC236}">
                  <a16:creationId xmlns:a16="http://schemas.microsoft.com/office/drawing/2014/main" id="{F6C49783-08DF-7C37-46B2-DD3491FE7FD2}"/>
                </a:ext>
              </a:extLst>
            </p:cNvPr>
            <p:cNvSpPr txBox="1"/>
            <p:nvPr/>
          </p:nvSpPr>
          <p:spPr>
            <a:xfrm>
              <a:off x="6472138" y="4248010"/>
              <a:ext cx="914400" cy="246221"/>
            </a:xfrm>
            <a:prstGeom prst="rect">
              <a:avLst/>
            </a:prstGeom>
            <a:noFill/>
            <a:ln>
              <a:noFill/>
            </a:ln>
          </p:spPr>
          <p:txBody>
            <a:bodyPr wrap="square" rtlCol="0">
              <a:spAutoFit/>
            </a:bodyPr>
            <a:lstStyle/>
            <a:p>
              <a:pPr algn="ctr"/>
              <a:r>
                <a:rPr lang="en-US" sz="1000" dirty="0">
                  <a:solidFill>
                    <a:schemeClr val="bg1"/>
                  </a:solidFill>
                  <a:latin typeface="Avenir Next LT Pro Light" panose="020B0304020202020204" pitchFamily="34" charset="0"/>
                </a:rPr>
                <a:t>2 BATH</a:t>
              </a:r>
            </a:p>
          </p:txBody>
        </p:sp>
      </p:grpSp>
    </p:spTree>
    <p:extLst>
      <p:ext uri="{BB962C8B-B14F-4D97-AF65-F5344CB8AC3E}">
        <p14:creationId xmlns:p14="http://schemas.microsoft.com/office/powerpoint/2010/main" val="23966259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89</TotalTime>
  <Words>155</Words>
  <Application>Microsoft Office PowerPoint</Application>
  <PresentationFormat>Custom</PresentationFormat>
  <Paragraphs>12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Avenir Next LT Pro Light</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11</cp:revision>
  <dcterms:created xsi:type="dcterms:W3CDTF">2023-08-15T13:30:33Z</dcterms:created>
  <dcterms:modified xsi:type="dcterms:W3CDTF">2024-04-02T14:05:59Z</dcterms:modified>
</cp:coreProperties>
</file>