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2/26/2022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300" b="1" i="1" dirty="0">
                <a:ln w="3175">
                  <a:noFill/>
                </a:ln>
                <a:solidFill>
                  <a:srgbClr val="7B99BC"/>
                </a:solidFill>
                <a:latin typeface="Century Gothic" panose="020B0502020202020204" pitchFamily="34" charset="0"/>
              </a:rPr>
              <a:t>OCEANFRONT UNOBSTRUCTED VIEWS!!</a:t>
            </a:r>
          </a:p>
        </p:txBody>
      </p:sp>
      <p:sp>
        <p:nvSpPr>
          <p:cNvPr id="5" name="Rectangle 4"/>
          <p:cNvSpPr/>
          <p:nvPr/>
        </p:nvSpPr>
        <p:spPr>
          <a:xfrm>
            <a:off x="1" y="3016712"/>
            <a:ext cx="4724399" cy="1692771"/>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101 Ocean Creek Drive</a:t>
            </a:r>
          </a:p>
          <a:p>
            <a:pPr algn="ctr"/>
            <a:r>
              <a:rPr lang="en-US" sz="2000" b="1" dirty="0">
                <a:solidFill>
                  <a:srgbClr val="7B99BC"/>
                </a:solidFill>
                <a:latin typeface="Century Gothic" panose="020B0502020202020204" pitchFamily="34" charset="0"/>
              </a:rPr>
              <a:t>Units KK-14/LL-14</a:t>
            </a:r>
          </a:p>
          <a:p>
            <a:pPr algn="ctr"/>
            <a:r>
              <a:rPr lang="en-US" sz="2000" b="1" dirty="0">
                <a:solidFill>
                  <a:srgbClr val="7B99BC"/>
                </a:solidFill>
                <a:latin typeface="Century Gothic" panose="020B0502020202020204" pitchFamily="34" charset="0"/>
              </a:rPr>
              <a:t>Myrtle Beach, SC 29572</a:t>
            </a:r>
          </a:p>
          <a:p>
            <a:pPr algn="ctr"/>
            <a:r>
              <a:rPr lang="en-US" sz="2000" b="1" dirty="0">
                <a:solidFill>
                  <a:srgbClr val="7B99BC"/>
                </a:solidFill>
                <a:latin typeface="Century Gothic" panose="020B0502020202020204" pitchFamily="34" charset="0"/>
              </a:rPr>
              <a:t>MLS# 22003621</a:t>
            </a:r>
          </a:p>
          <a:p>
            <a:pPr algn="ctr"/>
            <a:r>
              <a:rPr lang="en-US" sz="2000" b="1" dirty="0">
                <a:solidFill>
                  <a:srgbClr val="7B99BC"/>
                </a:solidFill>
                <a:latin typeface="Century Gothic" panose="020B0502020202020204" pitchFamily="34" charset="0"/>
              </a:rPr>
              <a:t>$1,275,000</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752114" y="3009392"/>
            <a:ext cx="2563086" cy="1707410"/>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3" cstate="print">
            <a:extLst>
              <a:ext uri="{28A0092B-C50C-407E-A947-70E740481C1C}">
                <a14:useLocalDpi xmlns:a14="http://schemas.microsoft.com/office/drawing/2010/main" val="0"/>
              </a:ext>
            </a:extLst>
          </a:blip>
          <a:srcRect l="2861" r="2861"/>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t="4079" b="4079"/>
          <a:stretch/>
        </p:blipFill>
        <p:spPr>
          <a:xfrm>
            <a:off x="1" y="0"/>
            <a:ext cx="4876800" cy="2987087"/>
          </a:xfrm>
          <a:prstGeom prst="rect">
            <a:avLst/>
          </a:prstGeom>
          <a:ln w="19050">
            <a:solidFill>
              <a:schemeClr val="bg1"/>
            </a:solidFill>
          </a:ln>
          <a:effectLst/>
        </p:spPr>
      </p:pic>
      <p:sp>
        <p:nvSpPr>
          <p:cNvPr id="20" name="Subtitle 2">
            <a:extLst>
              <a:ext uri="{FF2B5EF4-FFF2-40B4-BE49-F238E27FC236}">
                <a16:creationId xmlns:a16="http://schemas.microsoft.com/office/drawing/2014/main" id="{2E2961E2-2021-42CC-A467-88637942E452}"/>
              </a:ext>
            </a:extLst>
          </p:cNvPr>
          <p:cNvSpPr>
            <a:spLocks noGrp="1"/>
          </p:cNvSpPr>
          <p:nvPr>
            <p:ph type="subTitle" idx="1"/>
          </p:nvPr>
        </p:nvSpPr>
        <p:spPr>
          <a:xfrm>
            <a:off x="0" y="4709483"/>
            <a:ext cx="7315199" cy="2582561"/>
          </a:xfrm>
        </p:spPr>
        <p:txBody>
          <a:bodyPr numCol="1" anchor="ctr">
            <a:noAutofit/>
          </a:bodyPr>
          <a:lstStyle/>
          <a:p>
            <a:r>
              <a:rPr lang="en-US" sz="800" dirty="0">
                <a:solidFill>
                  <a:srgbClr val="7B99BC"/>
                </a:solidFill>
                <a:latin typeface="Century Gothic" panose="020B0502020202020204" pitchFamily="34" charset="0"/>
              </a:rPr>
              <a:t>This is a Unique Double Unit - Located on the 14th floor of Tower South! A unit like this does not come on the market very often. The sellers have just completed beautiful renovations to offer to their buyers. This home has newly installed impact balcony doors in the living and dining area, Silestone Quartz Countertops in kitchen, bathrooms and bars. (there are 2 bars - see floor plan in the documents) The kitchen and bars feature Elysium Tile backsplash and new White wood shaker cabinets with soft close cabinet and new hardware. Brand new stainless steel appliances, including refrigerator, dishwasher, microwave and oven/stove combo. Both owners baths have Tile showers with rain head features. ~Also included is White front load Washer and Dryer on pedestal for your buyer's convenience. New lighting fixtures throughout ( inside and at front door) and Luxury </a:t>
            </a:r>
            <a:r>
              <a:rPr lang="en-US" sz="800" dirty="0" err="1">
                <a:solidFill>
                  <a:srgbClr val="7B99BC"/>
                </a:solidFill>
                <a:latin typeface="Century Gothic" panose="020B0502020202020204" pitchFamily="34" charset="0"/>
              </a:rPr>
              <a:t>Lifeproof</a:t>
            </a:r>
            <a:r>
              <a:rPr lang="en-US" sz="800" dirty="0">
                <a:solidFill>
                  <a:srgbClr val="7B99BC"/>
                </a:solidFill>
                <a:latin typeface="Century Gothic" panose="020B0502020202020204" pitchFamily="34" charset="0"/>
              </a:rPr>
              <a:t> Chiffon Lace Oak vinyl plank Flooring give the home a true coastal feel. Top it all off with a fresh coat of paint to make this a true jaw dropping experience! The photos are lovely but walking into this is a dream come true and experiencing the view in person will make your heart jump! The approx. 420 sq ft Patio is an extension of the living space with more than enough room for a full dining table and a sofa and chairs. Imagine the meals and memories you and your family will share here! Each bedroom has access to a balcony and Ocean front views. You will experience the firework displays on a new level. The calming ocean waves and the breeze will sing you to sleep every night. This unit is Unique not only due to it being double in size, but also because of its a Full ocean facing location. Nothing in your way or can be built to obstruct your view. It is private and offers those views that you would expect would come with a much higher price. If you have been looking for your dream ocean front condo, it has arrived. I have included a list of all the new additions in the documents section. I just cannot say it enough, the is a must see - If you can pull yourself away from this wonderful condo you will enjoy stepping right on the beach and the 60 acre Oceanfront resort. After enjoying your walk along the beach you can return and take a dip in the Tower South private pool or hot tub, indoor pool or one of Ocean Creek Resorts' many other pool choices. Maybe dinner at the 4 Seasons Restaurant onsite. The Beach club bar and grill offers a quick meal or snack - or perhaps a cocktail to enjoy the sunset...take your pick! Just across the street from the entrance is Barefoot landing. Here you can enjoy a day of shopping or grab a bite to eat at one of several choices or even enjoy the House of Blues and take in a great concert! It is all at your fingertips.. </a:t>
            </a:r>
            <a:r>
              <a:rPr lang="en-US" sz="800">
                <a:solidFill>
                  <a:srgbClr val="7B99BC"/>
                </a:solidFill>
                <a:latin typeface="Century Gothic" panose="020B0502020202020204" pitchFamily="34" charset="0"/>
              </a:rPr>
              <a:t>~ there is a short video of the view in the documents for you to share with your buyers ~</a:t>
            </a:r>
            <a:endParaRPr lang="en-US" sz="800" dirty="0">
              <a:solidFill>
                <a:srgbClr val="7B99BC"/>
              </a:solidFill>
              <a:latin typeface="Century Gothic" panose="020B0502020202020204" pitchFamily="34" charset="0"/>
            </a:endParaRPr>
          </a:p>
        </p:txBody>
      </p:sp>
      <p:pic>
        <p:nvPicPr>
          <p:cNvPr id="22" name="Picture 21">
            <a:extLst>
              <a:ext uri="{FF2B5EF4-FFF2-40B4-BE49-F238E27FC236}">
                <a16:creationId xmlns:a16="http://schemas.microsoft.com/office/drawing/2014/main" id="{4061C65E-D2B8-4481-86D5-79C8060EB92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980295" y="7292044"/>
            <a:ext cx="1520235" cy="1012711"/>
          </a:xfrm>
          <a:prstGeom prst="rect">
            <a:avLst/>
          </a:prstGeom>
          <a:ln>
            <a:noFill/>
          </a:ln>
          <a:effectLst/>
        </p:spPr>
      </p:pic>
      <p:pic>
        <p:nvPicPr>
          <p:cNvPr id="23" name="Picture 22">
            <a:extLst>
              <a:ext uri="{FF2B5EF4-FFF2-40B4-BE49-F238E27FC236}">
                <a16:creationId xmlns:a16="http://schemas.microsoft.com/office/drawing/2014/main" id="{4CD54DF5-5CE6-4278-BFE7-53022F0DE04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36659" y="7292044"/>
            <a:ext cx="1523648" cy="1014984"/>
          </a:xfrm>
          <a:prstGeom prst="rect">
            <a:avLst/>
          </a:prstGeom>
          <a:ln>
            <a:noFill/>
          </a:ln>
          <a:effectLst/>
        </p:spPr>
      </p:pic>
      <p:pic>
        <p:nvPicPr>
          <p:cNvPr id="26" name="Picture 25">
            <a:extLst>
              <a:ext uri="{FF2B5EF4-FFF2-40B4-BE49-F238E27FC236}">
                <a16:creationId xmlns:a16="http://schemas.microsoft.com/office/drawing/2014/main" id="{7789725B-E9B1-40FE-BE4F-9CB23E9A88F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20518" y="7292044"/>
            <a:ext cx="1516230" cy="1010043"/>
          </a:xfrm>
          <a:prstGeom prst="rect">
            <a:avLst/>
          </a:prstGeom>
          <a:ln>
            <a:noFill/>
          </a:ln>
          <a:effectLst/>
        </p:spPr>
      </p:pic>
      <p:pic>
        <p:nvPicPr>
          <p:cNvPr id="27" name="Picture 26">
            <a:extLst>
              <a:ext uri="{FF2B5EF4-FFF2-40B4-BE49-F238E27FC236}">
                <a16:creationId xmlns:a16="http://schemas.microsoft.com/office/drawing/2014/main" id="{215C11CE-F4D6-40F5-8953-B500E12334A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56737" y="7292044"/>
            <a:ext cx="1521804" cy="1013756"/>
          </a:xfrm>
          <a:prstGeom prst="rect">
            <a:avLst/>
          </a:prstGeom>
          <a:ln>
            <a:noFill/>
          </a:ln>
          <a:effectLst/>
        </p:spPr>
      </p:pic>
      <p:pic>
        <p:nvPicPr>
          <p:cNvPr id="17" name="Picture 3">
            <a:extLst>
              <a:ext uri="{FF2B5EF4-FFF2-40B4-BE49-F238E27FC236}">
                <a16:creationId xmlns:a16="http://schemas.microsoft.com/office/drawing/2014/main" id="{69716726-2CDB-4084-96DC-AD99488D6080}"/>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p:blipFill>
        <p:spPr bwMode="auto">
          <a:xfrm>
            <a:off x="3013152" y="8347710"/>
            <a:ext cx="1288897"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ctangle 24">
            <a:extLst>
              <a:ext uri="{FF2B5EF4-FFF2-40B4-BE49-F238E27FC236}">
                <a16:creationId xmlns:a16="http://schemas.microsoft.com/office/drawing/2014/main" id="{6FD2868B-907D-4E5F-823C-509C1720A6E4}"/>
              </a:ext>
            </a:extLst>
          </p:cNvPr>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Pam Bosart</a:t>
            </a:r>
          </a:p>
          <a:p>
            <a:r>
              <a:rPr lang="en-US" sz="1200" dirty="0">
                <a:solidFill>
                  <a:srgbClr val="7B99BC"/>
                </a:solidFill>
                <a:latin typeface="Century Gothic" panose="020B0502020202020204" pitchFamily="34" charset="0"/>
              </a:rPr>
              <a:t>843-452-0757</a:t>
            </a:r>
          </a:p>
          <a:p>
            <a:r>
              <a:rPr lang="en-US" sz="1200" dirty="0">
                <a:solidFill>
                  <a:srgbClr val="7B99BC"/>
                </a:solidFill>
                <a:latin typeface="Century Gothic" panose="020B0502020202020204" pitchFamily="34" charset="0"/>
              </a:rPr>
              <a:t>pam@awsellshomes.com</a:t>
            </a:r>
          </a:p>
        </p:txBody>
      </p:sp>
      <p:sp>
        <p:nvSpPr>
          <p:cNvPr id="28" name="Rectangle 27">
            <a:extLst>
              <a:ext uri="{FF2B5EF4-FFF2-40B4-BE49-F238E27FC236}">
                <a16:creationId xmlns:a16="http://schemas.microsoft.com/office/drawing/2014/main" id="{F09A8CFB-9283-420F-A68D-E3E272024EE6}"/>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Wayman Real Estate</a:t>
            </a:r>
          </a:p>
          <a:p>
            <a:pPr algn="r"/>
            <a:r>
              <a:rPr lang="en-US" sz="1000" dirty="0">
                <a:solidFill>
                  <a:srgbClr val="7B99BC"/>
                </a:solidFill>
                <a:latin typeface="Century Gothic" panose="020B0502020202020204" pitchFamily="34" charset="0"/>
              </a:rPr>
              <a:t>1247 Nexton PKWY Ste 201</a:t>
            </a:r>
          </a:p>
          <a:p>
            <a:pPr algn="r"/>
            <a:r>
              <a:rPr lang="en-US" sz="1000" dirty="0">
                <a:solidFill>
                  <a:srgbClr val="7B99BC"/>
                </a:solidFill>
                <a:latin typeface="Century Gothic" panose="020B0502020202020204" pitchFamily="34" charset="0"/>
              </a:rPr>
              <a:t>Summerville, SC 29483</a:t>
            </a:r>
          </a:p>
          <a:p>
            <a:pPr algn="r"/>
            <a:r>
              <a:rPr lang="en-US" sz="1000" dirty="0">
                <a:solidFill>
                  <a:srgbClr val="7B99BC"/>
                </a:solidFill>
                <a:latin typeface="Century Gothic" panose="020B0502020202020204" pitchFamily="34" charset="0"/>
              </a:rPr>
              <a:t>www.awsellshomes.com</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1729</TotalTime>
  <Words>684</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OCEANFRONT UNOBSTRUCTED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71</cp:revision>
  <dcterms:created xsi:type="dcterms:W3CDTF">2006-08-16T00:00:00Z</dcterms:created>
  <dcterms:modified xsi:type="dcterms:W3CDTF">2022-02-26T14:13:39Z</dcterms:modified>
</cp:coreProperties>
</file>