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B99BC"/>
    <a:srgbClr val="70A2EC"/>
    <a:srgbClr val="E83D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59" d="100"/>
          <a:sy n="59" d="100"/>
        </p:scale>
        <p:origin x="2477" y="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2/26/2022</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76801" y="1"/>
            <a:ext cx="2438398" cy="1264152"/>
          </a:xfrm>
          <a:noFill/>
          <a:effectLst/>
        </p:spPr>
        <p:txBody>
          <a:bodyPr anchor="ctr">
            <a:noAutofit/>
          </a:bodyPr>
          <a:lstStyle/>
          <a:p>
            <a:pPr>
              <a:spcAft>
                <a:spcPts val="2000"/>
              </a:spcAft>
            </a:pPr>
            <a:r>
              <a:rPr lang="en-US" sz="2000" b="1" i="1" dirty="0">
                <a:ln w="3175">
                  <a:noFill/>
                </a:ln>
                <a:solidFill>
                  <a:srgbClr val="7B99BC"/>
                </a:solidFill>
                <a:latin typeface="Century Gothic" panose="020B0502020202020204" pitchFamily="34" charset="0"/>
              </a:rPr>
              <a:t>OCEANFRONT UNOBSTRUCTED VIEWS!!</a:t>
            </a:r>
          </a:p>
        </p:txBody>
      </p:sp>
      <p:sp>
        <p:nvSpPr>
          <p:cNvPr id="3" name="Subtitle 2"/>
          <p:cNvSpPr>
            <a:spLocks noGrp="1"/>
          </p:cNvSpPr>
          <p:nvPr>
            <p:ph type="subTitle" idx="1"/>
          </p:nvPr>
        </p:nvSpPr>
        <p:spPr>
          <a:xfrm>
            <a:off x="0" y="4709483"/>
            <a:ext cx="7315199" cy="2582561"/>
          </a:xfrm>
        </p:spPr>
        <p:txBody>
          <a:bodyPr numCol="1" anchor="ctr">
            <a:noAutofit/>
          </a:bodyPr>
          <a:lstStyle/>
          <a:p>
            <a:r>
              <a:rPr lang="en-US" sz="800" dirty="0">
                <a:solidFill>
                  <a:srgbClr val="7B99BC"/>
                </a:solidFill>
                <a:latin typeface="Century Gothic" panose="020B0502020202020204" pitchFamily="34" charset="0"/>
              </a:rPr>
              <a:t>This is a Unique Double Unit - Located on the 14th floor of Tower South! A unit like this does not come on the market very often. The sellers have just completed beautiful renovations to offer to their buyers. This home has newly installed impact balcony doors in the living and dining area, Silestone Quartz Countertops in kitchen, bathrooms and bars. (there are 2 bars - see floor plan in the documents) The kitchen and bars feature Elysium Tile backsplash and new White wood shaker cabinets with soft close cabinet and new hardware. Brand new stainless steel appliances, including refrigerator, dishwasher, microwave and oven/stove combo. Both owners baths have Tile showers with rain head features. Also included is White front load Washer and Dryer on pedestal for your buyer's convenience. New lighting fixtures throughout ( inside and at front door) and Luxury </a:t>
            </a:r>
            <a:r>
              <a:rPr lang="en-US" sz="800" dirty="0" err="1">
                <a:solidFill>
                  <a:srgbClr val="7B99BC"/>
                </a:solidFill>
                <a:latin typeface="Century Gothic" panose="020B0502020202020204" pitchFamily="34" charset="0"/>
              </a:rPr>
              <a:t>Lifeproof</a:t>
            </a:r>
            <a:r>
              <a:rPr lang="en-US" sz="800" dirty="0">
                <a:solidFill>
                  <a:srgbClr val="7B99BC"/>
                </a:solidFill>
                <a:latin typeface="Century Gothic" panose="020B0502020202020204" pitchFamily="34" charset="0"/>
              </a:rPr>
              <a:t> Chiffon Lace Oak vinyl plank Flooring give the home a true coastal feel. Top it all off with a fresh coat of paint to make this a true jaw dropping experience! The photos are lovely but walking into this is a dream come true and experiencing the view in person will make your heart jump! The approx. 420 sq ft Patio is an extension of the living space with more than enough room for a full dining table and a sofa and chairs. Imagine the delicious meals you and your family will share here! Each bedroom has access to a balcony and Ocean front views. You will experience the firework displays on a new level. The calming ocean waves and the breeze will sing you to sleep every night. This unit is Unique not only due to it being double in size, but also because of its a Full ocean facing location. Nothing in your way or can be built to obstruct your view. It is private and offers those views that you would expect would come with a much higher price. If you have been looking for your dream ocean front condo, it has arrived. I have included a list of all the new additions in the documents section. I just cannot say it enough, the is a must see - If you can pull yourself away from this wonderful condo you will enjoy stepping right on the beach and the 60 acre Oceanfront resort. After enjoying your walk along the beach you can return and take a dip in the Tower South private pool or hot tub, indoor pool or one of Ocean Creek Resorts' many other pool choices. Maybe dinner at the 4 Seasons Restaurant onsite. The Beach club bar and grill offers a quick meal or snack - or perhaps a cocktail to enjoy the sunset...take your pick! Just across the street from the entrance is Barefoot landing. Here you can enjoy a day of shopping or grab a bite to eat at one of several choices or even enjoy the House of Blues and take in a great concert! It is all at your fingertips.. ~ there is a short video of the view in the documents for you to share with your buyers ~</a:t>
            </a:r>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tretch/>
        </p:blipFill>
        <p:spPr bwMode="auto">
          <a:xfrm>
            <a:off x="3013152" y="8347710"/>
            <a:ext cx="1288897" cy="7799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124691" y="8347710"/>
            <a:ext cx="3344067" cy="677108"/>
          </a:xfrm>
          <a:prstGeom prst="rect">
            <a:avLst/>
          </a:prstGeom>
        </p:spPr>
        <p:txBody>
          <a:bodyPr wrap="square">
            <a:spAutoFit/>
          </a:bodyPr>
          <a:lstStyle/>
          <a:p>
            <a:r>
              <a:rPr lang="en-US" sz="1400" b="1" dirty="0">
                <a:solidFill>
                  <a:srgbClr val="7B99BC"/>
                </a:solidFill>
                <a:latin typeface="Century Gothic" panose="020B0502020202020204" pitchFamily="34" charset="0"/>
              </a:rPr>
              <a:t>Pam Bosart</a:t>
            </a:r>
          </a:p>
          <a:p>
            <a:r>
              <a:rPr lang="en-US" sz="1200" dirty="0">
                <a:solidFill>
                  <a:srgbClr val="7B99BC"/>
                </a:solidFill>
                <a:latin typeface="Century Gothic" panose="020B0502020202020204" pitchFamily="34" charset="0"/>
              </a:rPr>
              <a:t>843-452-0757</a:t>
            </a:r>
          </a:p>
          <a:p>
            <a:r>
              <a:rPr lang="en-US" sz="1200" dirty="0">
                <a:solidFill>
                  <a:srgbClr val="7B99BC"/>
                </a:solidFill>
                <a:latin typeface="Century Gothic" panose="020B0502020202020204" pitchFamily="34" charset="0"/>
              </a:rPr>
              <a:t>pam@awsellshomes.com</a:t>
            </a:r>
          </a:p>
        </p:txBody>
      </p:sp>
      <p:pic>
        <p:nvPicPr>
          <p:cNvPr id="25" name="Picture 24"/>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980295" y="7292044"/>
            <a:ext cx="1520235" cy="1012711"/>
          </a:xfrm>
          <a:prstGeom prst="rect">
            <a:avLst/>
          </a:prstGeom>
          <a:ln>
            <a:noFill/>
          </a:ln>
          <a:effectLst/>
        </p:spPr>
      </p:pic>
      <p:pic>
        <p:nvPicPr>
          <p:cNvPr id="28" name="Picture 27"/>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36659" y="7292044"/>
            <a:ext cx="1523648" cy="1014984"/>
          </a:xfrm>
          <a:prstGeom prst="rect">
            <a:avLst/>
          </a:prstGeom>
          <a:ln>
            <a:noFill/>
          </a:ln>
          <a:effectLst/>
        </p:spPr>
      </p:pic>
      <p:pic>
        <p:nvPicPr>
          <p:cNvPr id="29" name="Picture 2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820518" y="7292044"/>
            <a:ext cx="1516230" cy="1010043"/>
          </a:xfrm>
          <a:prstGeom prst="rect">
            <a:avLst/>
          </a:prstGeom>
          <a:ln>
            <a:noFill/>
          </a:ln>
          <a:effectLst/>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656737" y="7292044"/>
            <a:ext cx="1521804" cy="1013756"/>
          </a:xfrm>
          <a:prstGeom prst="rect">
            <a:avLst/>
          </a:prstGeom>
          <a:ln>
            <a:noFill/>
          </a:ln>
          <a:effectLst/>
        </p:spPr>
      </p:pic>
      <p:sp>
        <p:nvSpPr>
          <p:cNvPr id="5" name="Rectangle 4"/>
          <p:cNvSpPr/>
          <p:nvPr/>
        </p:nvSpPr>
        <p:spPr>
          <a:xfrm>
            <a:off x="1" y="3016712"/>
            <a:ext cx="4724399" cy="1692771"/>
          </a:xfrm>
          <a:prstGeom prst="rect">
            <a:avLst/>
          </a:prstGeom>
        </p:spPr>
        <p:txBody>
          <a:bodyPr wrap="square">
            <a:spAutoFit/>
          </a:bodyPr>
          <a:lstStyle/>
          <a:p>
            <a:pPr algn="ctr"/>
            <a:r>
              <a:rPr lang="en-US" sz="2400" b="1" dirty="0">
                <a:solidFill>
                  <a:srgbClr val="7B99BC"/>
                </a:solidFill>
                <a:latin typeface="Century Gothic" panose="020B0502020202020204" pitchFamily="34" charset="0"/>
              </a:rPr>
              <a:t>101 Ocean Creek Drive</a:t>
            </a:r>
          </a:p>
          <a:p>
            <a:pPr algn="ctr"/>
            <a:r>
              <a:rPr lang="en-US" sz="2000" b="1" dirty="0">
                <a:solidFill>
                  <a:srgbClr val="7B99BC"/>
                </a:solidFill>
                <a:latin typeface="Century Gothic" panose="020B0502020202020204" pitchFamily="34" charset="0"/>
              </a:rPr>
              <a:t>Units KK-14/LL-14</a:t>
            </a:r>
          </a:p>
          <a:p>
            <a:pPr algn="ctr"/>
            <a:r>
              <a:rPr lang="en-US" sz="2000" b="1" dirty="0">
                <a:solidFill>
                  <a:srgbClr val="7B99BC"/>
                </a:solidFill>
                <a:latin typeface="Century Gothic" panose="020B0502020202020204" pitchFamily="34" charset="0"/>
              </a:rPr>
              <a:t>Myrtle Beach, SC 29572</a:t>
            </a:r>
          </a:p>
          <a:p>
            <a:pPr algn="ctr"/>
            <a:r>
              <a:rPr lang="en-US" sz="2000" b="1" dirty="0">
                <a:solidFill>
                  <a:srgbClr val="7B99BC"/>
                </a:solidFill>
                <a:latin typeface="Century Gothic" panose="020B0502020202020204" pitchFamily="34" charset="0"/>
              </a:rPr>
              <a:t>MLS# 2203027</a:t>
            </a:r>
          </a:p>
          <a:p>
            <a:pPr algn="ctr"/>
            <a:r>
              <a:rPr lang="en-US" sz="2000" b="1">
                <a:solidFill>
                  <a:srgbClr val="7B99BC"/>
                </a:solidFill>
                <a:latin typeface="Century Gothic" panose="020B0502020202020204" pitchFamily="34" charset="0"/>
              </a:rPr>
              <a:t>$1,275,000</a:t>
            </a:r>
            <a:endParaRPr lang="en-US" sz="2000" b="1" dirty="0">
              <a:solidFill>
                <a:srgbClr val="7B99BC"/>
              </a:solidFill>
              <a:latin typeface="Century Gothic" panose="020B0502020202020204" pitchFamily="34" charset="0"/>
            </a:endParaRPr>
          </a:p>
        </p:txBody>
      </p:sp>
      <p:sp>
        <p:nvSpPr>
          <p:cNvPr id="9" name="Rectangle 8">
            <a:extLst>
              <a:ext uri="{FF2B5EF4-FFF2-40B4-BE49-F238E27FC236}">
                <a16:creationId xmlns:a16="http://schemas.microsoft.com/office/drawing/2014/main" id="{3F3F5DBE-628A-40B5-A9C1-6BD65A579158}"/>
              </a:ext>
            </a:extLst>
          </p:cNvPr>
          <p:cNvSpPr/>
          <p:nvPr/>
        </p:nvSpPr>
        <p:spPr>
          <a:xfrm>
            <a:off x="3846443" y="8347710"/>
            <a:ext cx="3344066" cy="707886"/>
          </a:xfrm>
          <a:prstGeom prst="rect">
            <a:avLst/>
          </a:prstGeom>
        </p:spPr>
        <p:txBody>
          <a:bodyPr wrap="square">
            <a:spAutoFit/>
          </a:bodyPr>
          <a:lstStyle/>
          <a:p>
            <a:pPr algn="r"/>
            <a:r>
              <a:rPr lang="en-US" sz="1000" dirty="0">
                <a:solidFill>
                  <a:srgbClr val="7B99BC"/>
                </a:solidFill>
                <a:latin typeface="Century Gothic" panose="020B0502020202020204" pitchFamily="34" charset="0"/>
              </a:rPr>
              <a:t>Adler Wayman Real Estate</a:t>
            </a:r>
          </a:p>
          <a:p>
            <a:pPr algn="r"/>
            <a:r>
              <a:rPr lang="en-US" sz="1000" dirty="0">
                <a:solidFill>
                  <a:srgbClr val="7B99BC"/>
                </a:solidFill>
                <a:latin typeface="Century Gothic" panose="020B0502020202020204" pitchFamily="34" charset="0"/>
              </a:rPr>
              <a:t>1247 Nexton PKWY Ste 201</a:t>
            </a:r>
          </a:p>
          <a:p>
            <a:pPr algn="r"/>
            <a:r>
              <a:rPr lang="en-US" sz="1000" dirty="0">
                <a:solidFill>
                  <a:srgbClr val="7B99BC"/>
                </a:solidFill>
                <a:latin typeface="Century Gothic" panose="020B0502020202020204" pitchFamily="34" charset="0"/>
              </a:rPr>
              <a:t>Summerville, SC 29483</a:t>
            </a:r>
          </a:p>
          <a:p>
            <a:pPr algn="r"/>
            <a:r>
              <a:rPr lang="en-US" sz="1000" dirty="0">
                <a:solidFill>
                  <a:srgbClr val="7B99BC"/>
                </a:solidFill>
                <a:latin typeface="Century Gothic" panose="020B0502020202020204" pitchFamily="34" charset="0"/>
              </a:rPr>
              <a:t>www.adlerrealtychs.com</a:t>
            </a:r>
          </a:p>
        </p:txBody>
      </p:sp>
      <p:pic>
        <p:nvPicPr>
          <p:cNvPr id="18" name="Picture 17">
            <a:extLst>
              <a:ext uri="{FF2B5EF4-FFF2-40B4-BE49-F238E27FC236}">
                <a16:creationId xmlns:a16="http://schemas.microsoft.com/office/drawing/2014/main" id="{611E7A42-4320-4405-9D54-2EE14BF39E7A}"/>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752114" y="3009392"/>
            <a:ext cx="2563086" cy="1707410"/>
          </a:xfrm>
          <a:prstGeom prst="rect">
            <a:avLst/>
          </a:prstGeom>
          <a:ln w="19050">
            <a:solidFill>
              <a:schemeClr val="bg1"/>
            </a:solidFill>
          </a:ln>
          <a:effectLst/>
        </p:spPr>
      </p:pic>
      <p:pic>
        <p:nvPicPr>
          <p:cNvPr id="15" name="Picture 14">
            <a:extLst>
              <a:ext uri="{FF2B5EF4-FFF2-40B4-BE49-F238E27FC236}">
                <a16:creationId xmlns:a16="http://schemas.microsoft.com/office/drawing/2014/main" id="{B7C600F5-E876-42EA-99C5-06FC1E3FD00D}"/>
              </a:ext>
            </a:extLst>
          </p:cNvPr>
          <p:cNvPicPr>
            <a:picLocks noChangeAspect="1"/>
          </p:cNvPicPr>
          <p:nvPr/>
        </p:nvPicPr>
        <p:blipFill>
          <a:blip r:embed="rId8" cstate="print">
            <a:extLst>
              <a:ext uri="{28A0092B-C50C-407E-A947-70E740481C1C}">
                <a14:useLocalDpi xmlns:a14="http://schemas.microsoft.com/office/drawing/2010/main" val="0"/>
              </a:ext>
            </a:extLst>
          </a:blip>
          <a:srcRect l="2861" r="2861"/>
          <a:stretch/>
        </p:blipFill>
        <p:spPr>
          <a:xfrm>
            <a:off x="4876800" y="1264152"/>
            <a:ext cx="2438400" cy="1722935"/>
          </a:xfrm>
          <a:prstGeom prst="rect">
            <a:avLst/>
          </a:prstGeom>
          <a:ln w="19050">
            <a:solidFill>
              <a:schemeClr val="bg1"/>
            </a:solidFill>
          </a:ln>
          <a:effectLst/>
        </p:spPr>
      </p:pic>
      <p:pic>
        <p:nvPicPr>
          <p:cNvPr id="19" name="Picture 3">
            <a:extLst>
              <a:ext uri="{FF2B5EF4-FFF2-40B4-BE49-F238E27FC236}">
                <a16:creationId xmlns:a16="http://schemas.microsoft.com/office/drawing/2014/main" id="{8FF8F949-6E54-4BE2-98A7-2FEE54C663BA}"/>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7543800" y="8069143"/>
            <a:ext cx="484073"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Subtitle 2">
            <a:extLst>
              <a:ext uri="{FF2B5EF4-FFF2-40B4-BE49-F238E27FC236}">
                <a16:creationId xmlns:a16="http://schemas.microsoft.com/office/drawing/2014/main" id="{A50D1A4A-6624-4D5B-8E13-B5369E9777E4}"/>
              </a:ext>
            </a:extLst>
          </p:cNvPr>
          <p:cNvSpPr txBox="1">
            <a:spLocks/>
          </p:cNvSpPr>
          <p:nvPr/>
        </p:nvSpPr>
        <p:spPr>
          <a:xfrm>
            <a:off x="-3048000" y="3498978"/>
            <a:ext cx="2745699" cy="3816222"/>
          </a:xfrm>
          <a:prstGeom prst="rect">
            <a:avLst/>
          </a:prstGeom>
        </p:spPr>
        <p:txBody>
          <a:bodyPr vert="horz" lIns="101882" tIns="50941" rIns="101882" bIns="50941" numCol="2" rtlCol="0" anchor="ctr">
            <a:noAutofit/>
          </a:bodyPr>
          <a:lstStyle>
            <a:lvl1pPr marL="0" indent="0" algn="ctr" defTabSz="926213" rtl="0" eaLnBrk="1" latinLnBrk="0" hangingPunct="1">
              <a:spcBef>
                <a:spcPct val="20000"/>
              </a:spcBef>
              <a:buFont typeface="Arial" pitchFamily="34" charset="0"/>
              <a:buNone/>
              <a:defRPr sz="3273" kern="1200">
                <a:solidFill>
                  <a:schemeClr val="tx1">
                    <a:tint val="75000"/>
                  </a:schemeClr>
                </a:solidFill>
                <a:latin typeface="+mn-lt"/>
                <a:ea typeface="+mn-ea"/>
                <a:cs typeface="+mn-cs"/>
              </a:defRPr>
            </a:lvl1pPr>
            <a:lvl2pPr marL="463106" indent="0" algn="ctr" defTabSz="926213" rtl="0" eaLnBrk="1" latinLnBrk="0" hangingPunct="1">
              <a:spcBef>
                <a:spcPct val="20000"/>
              </a:spcBef>
              <a:buFont typeface="Arial" pitchFamily="34" charset="0"/>
              <a:buNone/>
              <a:defRPr sz="2818" kern="1200">
                <a:solidFill>
                  <a:schemeClr val="tx1">
                    <a:tint val="75000"/>
                  </a:schemeClr>
                </a:solidFill>
                <a:latin typeface="+mn-lt"/>
                <a:ea typeface="+mn-ea"/>
                <a:cs typeface="+mn-cs"/>
              </a:defRPr>
            </a:lvl2pPr>
            <a:lvl3pPr marL="926213" indent="0" algn="ctr" defTabSz="926213" rtl="0" eaLnBrk="1" latinLnBrk="0" hangingPunct="1">
              <a:spcBef>
                <a:spcPct val="20000"/>
              </a:spcBef>
              <a:buFont typeface="Arial" pitchFamily="34" charset="0"/>
              <a:buNone/>
              <a:defRPr sz="2455" kern="1200">
                <a:solidFill>
                  <a:schemeClr val="tx1">
                    <a:tint val="75000"/>
                  </a:schemeClr>
                </a:solidFill>
                <a:latin typeface="+mn-lt"/>
                <a:ea typeface="+mn-ea"/>
                <a:cs typeface="+mn-cs"/>
              </a:defRPr>
            </a:lvl3pPr>
            <a:lvl4pPr marL="138932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5242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31553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7864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4174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70485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171450" indent="-171450" algn="l">
              <a:buFont typeface="Arial" pitchFamily="34" charset="0"/>
              <a:buChar char="•"/>
            </a:pPr>
            <a:r>
              <a:rPr lang="en-US" sz="1200" dirty="0">
                <a:solidFill>
                  <a:srgbClr val="70A2EC"/>
                </a:solidFill>
                <a:latin typeface="Century Gothic" panose="020B0502020202020204" pitchFamily="34" charset="0"/>
              </a:rPr>
              <a:t>CHARLESTON SINGLE STYLE HOME</a:t>
            </a:r>
          </a:p>
          <a:p>
            <a:pPr marL="171450" indent="-171450" algn="l">
              <a:buFont typeface="Arial" pitchFamily="34" charset="0"/>
              <a:buChar char="•"/>
            </a:pPr>
            <a:r>
              <a:rPr lang="en-US" sz="1200" dirty="0">
                <a:solidFill>
                  <a:srgbClr val="70A2EC"/>
                </a:solidFill>
                <a:latin typeface="Century Gothic" panose="020B0502020202020204" pitchFamily="34" charset="0"/>
              </a:rPr>
              <a:t>4 BEDS/2.5 BATHS/LOFT</a:t>
            </a:r>
          </a:p>
          <a:p>
            <a:pPr marL="171450" indent="-171450" algn="l">
              <a:buFont typeface="Arial" pitchFamily="34" charset="0"/>
              <a:buChar char="•"/>
            </a:pPr>
            <a:r>
              <a:rPr lang="en-US" sz="1200" dirty="0">
                <a:solidFill>
                  <a:srgbClr val="70A2EC"/>
                </a:solidFill>
                <a:latin typeface="Century Gothic" panose="020B0502020202020204" pitchFamily="34" charset="0"/>
              </a:rPr>
              <a:t>MASTER BEDROOM DOWN</a:t>
            </a:r>
          </a:p>
          <a:p>
            <a:pPr marL="171450" indent="-171450" algn="l">
              <a:buFont typeface="Arial" pitchFamily="34" charset="0"/>
              <a:buChar char="•"/>
            </a:pPr>
            <a:r>
              <a:rPr lang="en-US" sz="1200" dirty="0">
                <a:solidFill>
                  <a:srgbClr val="70A2EC"/>
                </a:solidFill>
                <a:latin typeface="Century Gothic" panose="020B0502020202020204" pitchFamily="34" charset="0"/>
              </a:rPr>
              <a:t>YARD W/PRIVACY FENCE</a:t>
            </a:r>
          </a:p>
          <a:p>
            <a:pPr marL="171450" indent="-171450" algn="l">
              <a:buFont typeface="Arial" pitchFamily="34" charset="0"/>
              <a:buChar char="•"/>
            </a:pPr>
            <a:r>
              <a:rPr lang="en-US" sz="1200" dirty="0">
                <a:solidFill>
                  <a:srgbClr val="70A2EC"/>
                </a:solidFill>
                <a:latin typeface="Century Gothic" panose="020B0502020202020204" pitchFamily="34" charset="0"/>
              </a:rPr>
              <a:t>HARDIPLANK SIDING</a:t>
            </a:r>
          </a:p>
          <a:p>
            <a:pPr marL="171450" indent="-171450" algn="l">
              <a:buFont typeface="Arial" pitchFamily="34" charset="0"/>
              <a:buChar char="•"/>
            </a:pPr>
            <a:r>
              <a:rPr lang="en-US" sz="1200" dirty="0">
                <a:solidFill>
                  <a:srgbClr val="70A2EC"/>
                </a:solidFill>
                <a:latin typeface="Century Gothic" panose="020B0502020202020204" pitchFamily="34" charset="0"/>
              </a:rPr>
              <a:t>HOME ONLY 2 YEARS OLD</a:t>
            </a:r>
          </a:p>
          <a:p>
            <a:pPr marL="171450" indent="-171450" algn="l">
              <a:buFont typeface="Arial" pitchFamily="34" charset="0"/>
              <a:buChar char="•"/>
            </a:pPr>
            <a:r>
              <a:rPr lang="en-US" sz="1200" dirty="0">
                <a:solidFill>
                  <a:srgbClr val="70A2EC"/>
                </a:solidFill>
                <a:latin typeface="Century Gothic" panose="020B0502020202020204" pitchFamily="34" charset="0"/>
              </a:rPr>
              <a:t>QUARTZ COUNTERTOPS</a:t>
            </a:r>
          </a:p>
          <a:p>
            <a:pPr marL="171450" indent="-171450" algn="l">
              <a:buFont typeface="Arial" pitchFamily="34" charset="0"/>
              <a:buChar char="•"/>
            </a:pPr>
            <a:r>
              <a:rPr lang="en-US" sz="1200" dirty="0">
                <a:solidFill>
                  <a:srgbClr val="70A2EC"/>
                </a:solidFill>
                <a:latin typeface="Century Gothic" panose="020B0502020202020204" pitchFamily="34" charset="0"/>
              </a:rPr>
              <a:t>STAINLESS APPLIANCES</a:t>
            </a:r>
          </a:p>
          <a:p>
            <a:pPr marL="171450" indent="-171450" algn="l">
              <a:buFont typeface="Arial" pitchFamily="34" charset="0"/>
              <a:buChar char="•"/>
            </a:pPr>
            <a:r>
              <a:rPr lang="en-US" sz="1200" dirty="0">
                <a:solidFill>
                  <a:srgbClr val="70A2EC"/>
                </a:solidFill>
                <a:latin typeface="Century Gothic" panose="020B0502020202020204" pitchFamily="34" charset="0"/>
              </a:rPr>
              <a:t>REFRIGERATOR INCLUDED</a:t>
            </a:r>
          </a:p>
          <a:p>
            <a:pPr marL="171450" indent="-171450" algn="l">
              <a:buFont typeface="Arial" pitchFamily="34" charset="0"/>
              <a:buChar char="•"/>
            </a:pPr>
            <a:r>
              <a:rPr lang="en-US" sz="1200" dirty="0">
                <a:solidFill>
                  <a:srgbClr val="70A2EC"/>
                </a:solidFill>
                <a:latin typeface="Century Gothic" panose="020B0502020202020204" pitchFamily="34" charset="0"/>
              </a:rPr>
              <a:t>COVERED PORCH</a:t>
            </a:r>
          </a:p>
          <a:p>
            <a:pPr marL="171450" indent="-171450" algn="l">
              <a:buFont typeface="Arial" pitchFamily="34" charset="0"/>
              <a:buChar char="•"/>
            </a:pPr>
            <a:r>
              <a:rPr lang="en-US" sz="1200" dirty="0">
                <a:solidFill>
                  <a:srgbClr val="70A2EC"/>
                </a:solidFill>
                <a:latin typeface="Century Gothic" panose="020B0502020202020204" pitchFamily="34" charset="0"/>
              </a:rPr>
              <a:t>PERFECT JOHNS ISLAND LOCATION</a:t>
            </a:r>
          </a:p>
          <a:p>
            <a:pPr marL="171450" indent="-171450" algn="l">
              <a:buFont typeface="Arial" pitchFamily="34" charset="0"/>
              <a:buChar char="•"/>
            </a:pPr>
            <a:r>
              <a:rPr lang="en-US" sz="1200" dirty="0">
                <a:solidFill>
                  <a:srgbClr val="70A2EC"/>
                </a:solidFill>
                <a:latin typeface="Century Gothic" panose="020B0502020202020204" pitchFamily="34" charset="0"/>
              </a:rPr>
              <a:t>1 MILE FROM SEVERAL RESTAURANTS/SHOPS</a:t>
            </a:r>
          </a:p>
          <a:p>
            <a:pPr marL="171450" indent="-171450" algn="l">
              <a:buFont typeface="Arial" pitchFamily="34" charset="0"/>
              <a:buChar char="•"/>
            </a:pPr>
            <a:r>
              <a:rPr lang="en-US" sz="1200" dirty="0">
                <a:solidFill>
                  <a:srgbClr val="70A2EC"/>
                </a:solidFill>
                <a:latin typeface="Century Gothic" panose="020B0502020202020204" pitchFamily="34" charset="0"/>
              </a:rPr>
              <a:t>BLINDS AND WASHER/DRYER INCLUDED</a:t>
            </a:r>
          </a:p>
          <a:p>
            <a:pPr marL="171450" indent="-171450" algn="l">
              <a:buFont typeface="Arial" pitchFamily="34" charset="0"/>
              <a:buChar char="•"/>
            </a:pPr>
            <a:r>
              <a:rPr lang="en-US" sz="1200" dirty="0">
                <a:solidFill>
                  <a:srgbClr val="70A2EC"/>
                </a:solidFill>
                <a:latin typeface="Century Gothic" panose="020B0502020202020204" pitchFamily="34" charset="0"/>
              </a:rPr>
              <a:t>LESS THAN 10 MILES TO DOWNTOWN CHARLESTON</a:t>
            </a:r>
          </a:p>
          <a:p>
            <a:pPr marL="171450" indent="-171450" algn="l">
              <a:buFont typeface="Arial" pitchFamily="34" charset="0"/>
              <a:buChar char="•"/>
            </a:pPr>
            <a:r>
              <a:rPr lang="en-US" sz="1200" dirty="0">
                <a:solidFill>
                  <a:srgbClr val="70A2EC"/>
                </a:solidFill>
                <a:latin typeface="Century Gothic" panose="020B0502020202020204" pitchFamily="34" charset="0"/>
              </a:rPr>
              <a:t>12 MILES TO KIAWAH OR FOLLY BEACH</a:t>
            </a:r>
          </a:p>
        </p:txBody>
      </p:sp>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rcRect t="4079" b="4079"/>
          <a:stretch/>
        </p:blipFill>
        <p:spPr>
          <a:xfrm>
            <a:off x="1" y="0"/>
            <a:ext cx="4876800" cy="2987087"/>
          </a:xfrm>
          <a:prstGeom prst="rect">
            <a:avLst/>
          </a:prstGeom>
          <a:ln w="19050">
            <a:solidFill>
              <a:schemeClr val="bg1"/>
            </a:solidFill>
          </a:ln>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1728</TotalTime>
  <Words>682</Words>
  <Application>Microsoft Office PowerPoint</Application>
  <PresentationFormat>Custom</PresentationFormat>
  <Paragraphs>29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OCEANFRONT UNOBSTRUCTED VIEWS!!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71</cp:revision>
  <dcterms:created xsi:type="dcterms:W3CDTF">2006-08-16T00:00:00Z</dcterms:created>
  <dcterms:modified xsi:type="dcterms:W3CDTF">2022-02-26T14:14:21Z</dcterms:modified>
</cp:coreProperties>
</file>