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00" d="100"/>
          <a:sy n="200" d="100"/>
        </p:scale>
        <p:origin x="474" y="-5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4005421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523916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3976223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5A83AC-0EC6-43B4-BF09-0B29281A4D73}"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777411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5A83AC-0EC6-43B4-BF09-0B29281A4D73}"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3841108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5A83AC-0EC6-43B4-BF09-0B29281A4D73}"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685305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5A83AC-0EC6-43B4-BF09-0B29281A4D73}" type="datetimeFigureOut">
              <a:rPr lang="en-US" smtClean="0"/>
              <a:t>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953497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5A83AC-0EC6-43B4-BF09-0B29281A4D73}" type="datetimeFigureOut">
              <a:rPr lang="en-US" smtClean="0"/>
              <a:t>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684951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5A83AC-0EC6-43B4-BF09-0B29281A4D73}" type="datetimeFigureOut">
              <a:rPr lang="en-US" smtClean="0"/>
              <a:t>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92706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55A83AC-0EC6-43B4-BF09-0B29281A4D73}"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2303213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55A83AC-0EC6-43B4-BF09-0B29281A4D73}"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3A0A7F-0F2B-4F5E-8B82-99FB1DA0AA60}" type="slidenum">
              <a:rPr lang="en-US" smtClean="0"/>
              <a:t>‹#›</a:t>
            </a:fld>
            <a:endParaRPr lang="en-US"/>
          </a:p>
        </p:txBody>
      </p:sp>
    </p:spTree>
    <p:extLst>
      <p:ext uri="{BB962C8B-B14F-4D97-AF65-F5344CB8AC3E}">
        <p14:creationId xmlns:p14="http://schemas.microsoft.com/office/powerpoint/2010/main" val="1785158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855A83AC-0EC6-43B4-BF09-0B29281A4D73}" type="datetimeFigureOut">
              <a:rPr lang="en-US" smtClean="0"/>
              <a:t>2/18/2025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283A0A7F-0F2B-4F5E-8B82-99FB1DA0AA60}" type="slidenum">
              <a:rPr lang="en-US" smtClean="0"/>
              <a:t>‹#›</a:t>
            </a:fld>
            <a:endParaRPr lang="en-US"/>
          </a:p>
        </p:txBody>
      </p:sp>
    </p:spTree>
    <p:extLst>
      <p:ext uri="{BB962C8B-B14F-4D97-AF65-F5344CB8AC3E}">
        <p14:creationId xmlns:p14="http://schemas.microsoft.com/office/powerpoint/2010/main" val="18769591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09913F-D952-71DF-2A3C-3C08E75F686A}"/>
              </a:ext>
            </a:extLst>
          </p:cNvPr>
          <p:cNvSpPr/>
          <p:nvPr/>
        </p:nvSpPr>
        <p:spPr>
          <a:xfrm>
            <a:off x="0" y="1"/>
            <a:ext cx="6858000" cy="707136"/>
          </a:xfrm>
          <a:prstGeom prst="rect">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F1851032-DEC4-9DBA-9CA6-985BC61C8EB1}"/>
              </a:ext>
            </a:extLst>
          </p:cNvPr>
          <p:cNvSpPr txBox="1"/>
          <p:nvPr/>
        </p:nvSpPr>
        <p:spPr>
          <a:xfrm>
            <a:off x="353863" y="-161911"/>
            <a:ext cx="6150274" cy="584775"/>
          </a:xfrm>
          <a:prstGeom prst="rect">
            <a:avLst/>
          </a:prstGeom>
          <a:noFill/>
        </p:spPr>
        <p:txBody>
          <a:bodyPr wrap="none" rtlCol="0">
            <a:spAutoFit/>
          </a:bodyPr>
          <a:lstStyle/>
          <a:p>
            <a:pPr algn="ctr"/>
            <a:r>
              <a:rPr lang="en-US" sz="3200" b="1" dirty="0">
                <a:solidFill>
                  <a:schemeClr val="bg1"/>
                </a:solidFill>
                <a:latin typeface="Aptos" panose="020B0004020202020204" pitchFamily="34" charset="0"/>
                <a:ea typeface="Liberation Sans" panose="020B0604020202020204" pitchFamily="34" charset="0"/>
                <a:cs typeface="Liberation Sans" panose="020B0604020202020204" pitchFamily="34" charset="0"/>
              </a:rPr>
              <a:t>IMMACULATE CONDO FOR SALE</a:t>
            </a:r>
          </a:p>
        </p:txBody>
      </p:sp>
      <p:grpSp>
        <p:nvGrpSpPr>
          <p:cNvPr id="3" name="Group 2">
            <a:extLst>
              <a:ext uri="{FF2B5EF4-FFF2-40B4-BE49-F238E27FC236}">
                <a16:creationId xmlns:a16="http://schemas.microsoft.com/office/drawing/2014/main" id="{4157DB8C-319B-BFCA-F09A-F606C0FE3BDB}"/>
              </a:ext>
            </a:extLst>
          </p:cNvPr>
          <p:cNvGrpSpPr/>
          <p:nvPr/>
        </p:nvGrpSpPr>
        <p:grpSpPr>
          <a:xfrm>
            <a:off x="766763" y="301702"/>
            <a:ext cx="5324475" cy="830997"/>
            <a:chOff x="1148049" y="886918"/>
            <a:chExt cx="4561903" cy="830997"/>
          </a:xfrm>
        </p:grpSpPr>
        <p:sp>
          <p:nvSpPr>
            <p:cNvPr id="7" name="Rectangle 6">
              <a:extLst>
                <a:ext uri="{FF2B5EF4-FFF2-40B4-BE49-F238E27FC236}">
                  <a16:creationId xmlns:a16="http://schemas.microsoft.com/office/drawing/2014/main" id="{727F9B0B-945E-50A7-3A2A-26ED87F9D7A1}"/>
                </a:ext>
              </a:extLst>
            </p:cNvPr>
            <p:cNvSpPr/>
            <p:nvPr/>
          </p:nvSpPr>
          <p:spPr>
            <a:xfrm>
              <a:off x="1148049" y="1017270"/>
              <a:ext cx="4561903" cy="57029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ptos" panose="020B0004020202020204" pitchFamily="34" charset="0"/>
              </a:endParaRPr>
            </a:p>
          </p:txBody>
        </p:sp>
        <p:sp>
          <p:nvSpPr>
            <p:cNvPr id="8" name="TextBox 7">
              <a:extLst>
                <a:ext uri="{FF2B5EF4-FFF2-40B4-BE49-F238E27FC236}">
                  <a16:creationId xmlns:a16="http://schemas.microsoft.com/office/drawing/2014/main" id="{26EDC72C-235F-8631-A800-E3AB585E569B}"/>
                </a:ext>
              </a:extLst>
            </p:cNvPr>
            <p:cNvSpPr txBox="1"/>
            <p:nvPr/>
          </p:nvSpPr>
          <p:spPr>
            <a:xfrm>
              <a:off x="1418319" y="886918"/>
              <a:ext cx="4021362" cy="830997"/>
            </a:xfrm>
            <a:prstGeom prst="rect">
              <a:avLst/>
            </a:prstGeom>
            <a:noFill/>
          </p:spPr>
          <p:txBody>
            <a:bodyPr wrap="square" rtlCol="0" anchor="ctr">
              <a:spAutoFit/>
            </a:bodyPr>
            <a:lstStyle/>
            <a:p>
              <a:pPr algn="ctr"/>
              <a:r>
                <a:rPr lang="en-US" sz="2400" dirty="0">
                  <a:solidFill>
                    <a:schemeClr val="bg1"/>
                  </a:solidFill>
                  <a:latin typeface="Aptos" panose="020B0004020202020204" pitchFamily="34" charset="0"/>
                </a:rPr>
                <a:t>1025 Riverland Woods Place 1108</a:t>
              </a:r>
            </a:p>
          </p:txBody>
        </p:sp>
      </p:grpSp>
      <p:sp>
        <p:nvSpPr>
          <p:cNvPr id="15" name="TextBox 14">
            <a:extLst>
              <a:ext uri="{FF2B5EF4-FFF2-40B4-BE49-F238E27FC236}">
                <a16:creationId xmlns:a16="http://schemas.microsoft.com/office/drawing/2014/main" id="{F8B284BB-85E8-05BC-DD2A-5AE4EC80B91D}"/>
              </a:ext>
            </a:extLst>
          </p:cNvPr>
          <p:cNvSpPr txBox="1"/>
          <p:nvPr/>
        </p:nvSpPr>
        <p:spPr>
          <a:xfrm>
            <a:off x="0" y="5103255"/>
            <a:ext cx="6858000" cy="3097771"/>
          </a:xfrm>
          <a:prstGeom prst="rect">
            <a:avLst/>
          </a:prstGeom>
          <a:noFill/>
        </p:spPr>
        <p:txBody>
          <a:bodyPr wrap="square">
            <a:spAutoFit/>
          </a:bodyPr>
          <a:lstStyle/>
          <a:p>
            <a:pPr algn="ctr"/>
            <a:r>
              <a:rPr lang="en-US" sz="930" dirty="0">
                <a:latin typeface="Aptos" panose="020B0004020202020204" pitchFamily="34" charset="0"/>
              </a:rPr>
              <a:t>Welcome to this meticulously updated condo in the quiet gated community of The Retreat. Every detail has been thoughtfully designed to create a seamless blend of elegance and modern convenience. From the brand-new wood flooring and crown molding to the freshly painted walls and doors, the quality of craftsmanship is apparent in every corner. The heart of the home is the kitchen, where form meets function. Soft-close cabinetry pairs elegantly with quartz countertops and a ceramic tile backsplash. The gunmetal stainless steel appliance suite includes a state of the art 4-Door French Door Refrigerator, a 5-burner electric oven (with air fryer &amp; bread-making options), microwave and dishwasher. A farm-style, handsfree, extra-deep sink offers the finishing touches.</a:t>
            </a:r>
          </a:p>
          <a:p>
            <a:pPr algn="ctr"/>
            <a:endParaRPr lang="en-US" sz="930" dirty="0">
              <a:latin typeface="Aptos" panose="020B0004020202020204" pitchFamily="34" charset="0"/>
            </a:endParaRPr>
          </a:p>
          <a:p>
            <a:pPr algn="ctr"/>
            <a:r>
              <a:rPr lang="en-US" sz="930" dirty="0">
                <a:latin typeface="Aptos" panose="020B0004020202020204" pitchFamily="34" charset="0"/>
              </a:rPr>
              <a:t>A custom built pantry adds additional storage space!</a:t>
            </a:r>
          </a:p>
          <a:p>
            <a:pPr algn="ctr"/>
            <a:endParaRPr lang="en-US" sz="930" dirty="0">
              <a:latin typeface="Aptos" panose="020B0004020202020204" pitchFamily="34" charset="0"/>
            </a:endParaRPr>
          </a:p>
          <a:p>
            <a:pPr algn="ctr"/>
            <a:r>
              <a:rPr lang="en-US" sz="930" dirty="0">
                <a:latin typeface="Aptos" panose="020B0004020202020204" pitchFamily="34" charset="0"/>
              </a:rPr>
              <a:t>The spacious living area is enhanced by a beautifully designed fireplace, complete with new shiplap, stone facing, and a marble hearth - creating a cozy atmosphere.</a:t>
            </a:r>
          </a:p>
          <a:p>
            <a:pPr algn="ctr"/>
            <a:endParaRPr lang="en-US" sz="930" dirty="0">
              <a:latin typeface="Aptos" panose="020B0004020202020204" pitchFamily="34" charset="0"/>
            </a:endParaRPr>
          </a:p>
          <a:p>
            <a:pPr algn="ctr"/>
            <a:r>
              <a:rPr lang="en-US" sz="930" dirty="0">
                <a:latin typeface="Aptos" panose="020B0004020202020204" pitchFamily="34" charset="0"/>
              </a:rPr>
              <a:t>The primary suite is an oasis of relaxation, featuring an oversized custom closet with built-in shelving and ample space. The luxurious en-suite bath is a retreat in itself, with a walk-in shower equipped with a rain showerhead and elegant new quartz countertops.</a:t>
            </a:r>
          </a:p>
          <a:p>
            <a:pPr algn="ctr"/>
            <a:endParaRPr lang="en-US" sz="930" dirty="0">
              <a:latin typeface="Aptos" panose="020B0004020202020204" pitchFamily="34" charset="0"/>
            </a:endParaRPr>
          </a:p>
          <a:p>
            <a:pPr algn="ctr"/>
            <a:r>
              <a:rPr lang="en-US" sz="930" dirty="0">
                <a:latin typeface="Aptos" panose="020B0004020202020204" pitchFamily="34" charset="0"/>
              </a:rPr>
              <a:t>The guest suite offers a spacious bedroom with a large walk-in closet. The guest bath boasts a newly installed vanity with quartz countertops. Situated away from the primary suite, this area provides a private, comfortable retreat for visitors.</a:t>
            </a:r>
          </a:p>
          <a:p>
            <a:pPr algn="ctr"/>
            <a:endParaRPr lang="en-US" sz="930" dirty="0">
              <a:latin typeface="Aptos" panose="020B0004020202020204" pitchFamily="34" charset="0"/>
            </a:endParaRPr>
          </a:p>
          <a:p>
            <a:pPr algn="ctr"/>
            <a:r>
              <a:rPr lang="en-US" sz="930" dirty="0">
                <a:latin typeface="Aptos" panose="020B0004020202020204" pitchFamily="34" charset="0"/>
              </a:rPr>
              <a:t>Relax on the double porch, featuring both a screened-in area and an open patio. Enjoy your morning coffee in the fresh air or unwind with an evening cocktail in this versatile outdoor space.</a:t>
            </a:r>
          </a:p>
        </p:txBody>
      </p:sp>
      <p:grpSp>
        <p:nvGrpSpPr>
          <p:cNvPr id="2" name="Group 1">
            <a:extLst>
              <a:ext uri="{FF2B5EF4-FFF2-40B4-BE49-F238E27FC236}">
                <a16:creationId xmlns:a16="http://schemas.microsoft.com/office/drawing/2014/main" id="{19450318-37E1-8B1D-7EF5-4CC9DB623A15}"/>
              </a:ext>
            </a:extLst>
          </p:cNvPr>
          <p:cNvGrpSpPr/>
          <p:nvPr/>
        </p:nvGrpSpPr>
        <p:grpSpPr>
          <a:xfrm>
            <a:off x="76550" y="4613721"/>
            <a:ext cx="6704901" cy="413874"/>
            <a:chOff x="1253490" y="5741481"/>
            <a:chExt cx="4917516" cy="413874"/>
          </a:xfrm>
        </p:grpSpPr>
        <p:sp>
          <p:nvSpPr>
            <p:cNvPr id="17" name="Rectangle 16">
              <a:extLst>
                <a:ext uri="{FF2B5EF4-FFF2-40B4-BE49-F238E27FC236}">
                  <a16:creationId xmlns:a16="http://schemas.microsoft.com/office/drawing/2014/main" id="{84256089-FEE4-299F-ED24-CF2B371D560E}"/>
                </a:ext>
              </a:extLst>
            </p:cNvPr>
            <p:cNvSpPr/>
            <p:nvPr/>
          </p:nvSpPr>
          <p:spPr>
            <a:xfrm>
              <a:off x="1253490" y="5741481"/>
              <a:ext cx="4917516" cy="413874"/>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ptos" panose="020B0004020202020204" pitchFamily="34" charset="0"/>
              </a:endParaRPr>
            </a:p>
          </p:txBody>
        </p:sp>
        <p:sp>
          <p:nvSpPr>
            <p:cNvPr id="18" name="TextBox 17">
              <a:extLst>
                <a:ext uri="{FF2B5EF4-FFF2-40B4-BE49-F238E27FC236}">
                  <a16:creationId xmlns:a16="http://schemas.microsoft.com/office/drawing/2014/main" id="{65D2589F-2B6C-271B-BAAA-D1E43AE029DB}"/>
                </a:ext>
              </a:extLst>
            </p:cNvPr>
            <p:cNvSpPr txBox="1"/>
            <p:nvPr/>
          </p:nvSpPr>
          <p:spPr>
            <a:xfrm>
              <a:off x="1253490" y="5784433"/>
              <a:ext cx="4917516" cy="323165"/>
            </a:xfrm>
            <a:prstGeom prst="rect">
              <a:avLst/>
            </a:prstGeom>
            <a:noFill/>
          </p:spPr>
          <p:txBody>
            <a:bodyPr wrap="square" rtlCol="0" anchor="b">
              <a:spAutoFit/>
            </a:bodyPr>
            <a:lstStyle/>
            <a:p>
              <a:pPr algn="ctr"/>
              <a:r>
                <a:rPr lang="en-US" sz="1500" dirty="0">
                  <a:solidFill>
                    <a:schemeClr val="bg1"/>
                  </a:solidFill>
                  <a:latin typeface="Aptos" panose="020B0004020202020204" pitchFamily="34" charset="0"/>
                </a:rPr>
                <a:t>The Retreat at Riverland | Charleston, SC 29412 | MLS# 24028689 | $415,000</a:t>
              </a:r>
            </a:p>
          </p:txBody>
        </p:sp>
      </p:grpSp>
      <p:sp>
        <p:nvSpPr>
          <p:cNvPr id="36" name="TextBox 35">
            <a:extLst>
              <a:ext uri="{FF2B5EF4-FFF2-40B4-BE49-F238E27FC236}">
                <a16:creationId xmlns:a16="http://schemas.microsoft.com/office/drawing/2014/main" id="{CEF7462A-2921-CF58-8436-F0CF7E4EEC17}"/>
              </a:ext>
            </a:extLst>
          </p:cNvPr>
          <p:cNvSpPr txBox="1"/>
          <p:nvPr/>
        </p:nvSpPr>
        <p:spPr>
          <a:xfrm>
            <a:off x="76549" y="8336939"/>
            <a:ext cx="3497231" cy="615553"/>
          </a:xfrm>
          <a:prstGeom prst="rect">
            <a:avLst/>
          </a:prstGeom>
          <a:noFill/>
        </p:spPr>
        <p:txBody>
          <a:bodyPr wrap="square">
            <a:spAutoFit/>
          </a:bodyPr>
          <a:lstStyle/>
          <a:p>
            <a:r>
              <a:rPr lang="en-US" sz="1400" dirty="0">
                <a:latin typeface="Aptos" panose="020B0004020202020204" pitchFamily="34" charset="0"/>
              </a:rPr>
              <a:t>Jenny </a:t>
            </a:r>
            <a:r>
              <a:rPr lang="en-US" sz="1400" dirty="0" err="1">
                <a:latin typeface="Aptos" panose="020B0004020202020204" pitchFamily="34" charset="0"/>
              </a:rPr>
              <a:t>Siggelkow</a:t>
            </a:r>
            <a:endParaRPr lang="en-US" sz="1400" dirty="0">
              <a:latin typeface="Aptos" panose="020B0004020202020204" pitchFamily="34" charset="0"/>
            </a:endParaRPr>
          </a:p>
          <a:p>
            <a:r>
              <a:rPr lang="en-US" sz="1000" dirty="0">
                <a:latin typeface="Aptos" panose="020B0004020202020204" pitchFamily="34" charset="0"/>
              </a:rPr>
              <a:t>843-901-3494</a:t>
            </a:r>
          </a:p>
          <a:p>
            <a:r>
              <a:rPr lang="en-US" sz="1000" dirty="0">
                <a:latin typeface="Aptos" panose="020B0004020202020204" pitchFamily="34" charset="0"/>
              </a:rPr>
              <a:t>jcsiggelkow@gmail.com</a:t>
            </a:r>
          </a:p>
        </p:txBody>
      </p:sp>
      <p:pic>
        <p:nvPicPr>
          <p:cNvPr id="39" name="Picture 38" descr="A red and blue text on a black background&#10;&#10;Description automatically generated">
            <a:extLst>
              <a:ext uri="{FF2B5EF4-FFF2-40B4-BE49-F238E27FC236}">
                <a16:creationId xmlns:a16="http://schemas.microsoft.com/office/drawing/2014/main" id="{0D545EDE-8D39-2F0A-E41F-4AD9F62010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6746" y="8374231"/>
            <a:ext cx="1814705" cy="540969"/>
          </a:xfrm>
          <a:prstGeom prst="rect">
            <a:avLst/>
          </a:prstGeom>
        </p:spPr>
      </p:pic>
      <p:sp>
        <p:nvSpPr>
          <p:cNvPr id="40" name="TextBox 39">
            <a:extLst>
              <a:ext uri="{FF2B5EF4-FFF2-40B4-BE49-F238E27FC236}">
                <a16:creationId xmlns:a16="http://schemas.microsoft.com/office/drawing/2014/main" id="{2BD851F6-0BC9-02C3-68DC-0C1222E265C2}"/>
              </a:ext>
            </a:extLst>
          </p:cNvPr>
          <p:cNvSpPr txBox="1"/>
          <p:nvPr/>
        </p:nvSpPr>
        <p:spPr>
          <a:xfrm>
            <a:off x="0" y="8959334"/>
            <a:ext cx="6858000" cy="184666"/>
          </a:xfrm>
          <a:prstGeom prst="rect">
            <a:avLst/>
          </a:prstGeom>
          <a:noFill/>
        </p:spPr>
        <p:txBody>
          <a:bodyPr wrap="square">
            <a:spAutoFit/>
          </a:bodyPr>
          <a:lstStyle/>
          <a:p>
            <a:pPr algn="ctr"/>
            <a:r>
              <a:rPr lang="en-US" sz="600" dirty="0">
                <a:latin typeface="Aptos" panose="020B0004020202020204" pitchFamily="34" charset="0"/>
              </a:rPr>
              <a:t>ERA Wilder Realty | 537 Folly Road | Charleston, SC 29412</a:t>
            </a:r>
          </a:p>
        </p:txBody>
      </p:sp>
      <p:pic>
        <p:nvPicPr>
          <p:cNvPr id="27" name="Picture 26">
            <a:extLst>
              <a:ext uri="{FF2B5EF4-FFF2-40B4-BE49-F238E27FC236}">
                <a16:creationId xmlns:a16="http://schemas.microsoft.com/office/drawing/2014/main" id="{4E395E2C-CBC1-DCE1-F18B-16B3CC08C39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5120" y="1088026"/>
            <a:ext cx="3336862" cy="2224574"/>
          </a:xfrm>
          <a:prstGeom prst="rect">
            <a:avLst/>
          </a:prstGeom>
        </p:spPr>
      </p:pic>
      <p:pic>
        <p:nvPicPr>
          <p:cNvPr id="9" name="Picture 8">
            <a:extLst>
              <a:ext uri="{FF2B5EF4-FFF2-40B4-BE49-F238E27FC236}">
                <a16:creationId xmlns:a16="http://schemas.microsoft.com/office/drawing/2014/main" id="{8CBE0D89-CCE7-006E-CD33-DD90B9A8887A}"/>
              </a:ext>
            </a:extLst>
          </p:cNvPr>
          <p:cNvPicPr>
            <a:picLocks noChangeAspect="1"/>
          </p:cNvPicPr>
          <p:nvPr/>
        </p:nvPicPr>
        <p:blipFill>
          <a:blip r:embed="rId4">
            <a:extLst>
              <a:ext uri="{28A0092B-C50C-407E-A947-70E740481C1C}">
                <a14:useLocalDpi xmlns:a14="http://schemas.microsoft.com/office/drawing/2010/main" val="0"/>
              </a:ext>
            </a:extLst>
          </a:blip>
          <a:srcRect t="52" b="52"/>
          <a:stretch/>
        </p:blipFill>
        <p:spPr>
          <a:xfrm>
            <a:off x="3456020" y="1087083"/>
            <a:ext cx="3336862" cy="2224573"/>
          </a:xfrm>
          <a:prstGeom prst="rect">
            <a:avLst/>
          </a:prstGeom>
        </p:spPr>
      </p:pic>
      <p:pic>
        <p:nvPicPr>
          <p:cNvPr id="12" name="Picture 11">
            <a:extLst>
              <a:ext uri="{FF2B5EF4-FFF2-40B4-BE49-F238E27FC236}">
                <a16:creationId xmlns:a16="http://schemas.microsoft.com/office/drawing/2014/main" id="{619AEC72-9959-14B0-006F-803CFA6C1463}"/>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5120" y="3387764"/>
            <a:ext cx="1632204" cy="1088136"/>
          </a:xfrm>
          <a:prstGeom prst="rect">
            <a:avLst/>
          </a:prstGeom>
        </p:spPr>
      </p:pic>
      <p:pic>
        <p:nvPicPr>
          <p:cNvPr id="13" name="Picture 12">
            <a:extLst>
              <a:ext uri="{FF2B5EF4-FFF2-40B4-BE49-F238E27FC236}">
                <a16:creationId xmlns:a16="http://schemas.microsoft.com/office/drawing/2014/main" id="{4C16BA3E-AA9B-10AF-5668-9E4D27D38A96}"/>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765339" y="3388898"/>
            <a:ext cx="1628803" cy="1085868"/>
          </a:xfrm>
          <a:prstGeom prst="rect">
            <a:avLst/>
          </a:prstGeom>
        </p:spPr>
      </p:pic>
      <p:pic>
        <p:nvPicPr>
          <p:cNvPr id="14" name="Picture 13">
            <a:extLst>
              <a:ext uri="{FF2B5EF4-FFF2-40B4-BE49-F238E27FC236}">
                <a16:creationId xmlns:a16="http://schemas.microsoft.com/office/drawing/2014/main" id="{3D18D764-D82C-E3E2-7B53-B1DABE783D24}"/>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3461307" y="3387764"/>
            <a:ext cx="1632204" cy="1088136"/>
          </a:xfrm>
          <a:prstGeom prst="rect">
            <a:avLst/>
          </a:prstGeom>
        </p:spPr>
      </p:pic>
      <p:pic>
        <p:nvPicPr>
          <p:cNvPr id="16" name="Picture 15">
            <a:extLst>
              <a:ext uri="{FF2B5EF4-FFF2-40B4-BE49-F238E27FC236}">
                <a16:creationId xmlns:a16="http://schemas.microsoft.com/office/drawing/2014/main" id="{2F86CA2F-AF6A-C83A-62E4-E2D928FB812A}"/>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5160678" y="3387764"/>
            <a:ext cx="1632204" cy="1088136"/>
          </a:xfrm>
          <a:prstGeom prst="rect">
            <a:avLst/>
          </a:prstGeom>
        </p:spPr>
      </p:pic>
    </p:spTree>
    <p:extLst>
      <p:ext uri="{BB962C8B-B14F-4D97-AF65-F5344CB8AC3E}">
        <p14:creationId xmlns:p14="http://schemas.microsoft.com/office/powerpoint/2010/main" val="271046971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a:spAutoFit/>
      </a:bodyPr>
      <a:lstStyle>
        <a:defPPr algn="l">
          <a:defRPr sz="1200" dirty="0">
            <a:latin typeface="Calisto MT" panose="02040603050505030304" pitchFamily="18" charset="0"/>
          </a:defRPr>
        </a:defPPr>
      </a:lstStyle>
    </a:tx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98</TotalTime>
  <Words>339</Words>
  <Application>Microsoft Office PowerPoint</Application>
  <PresentationFormat>Letter Paper (8.5x11 in)</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13</cp:revision>
  <dcterms:created xsi:type="dcterms:W3CDTF">2023-09-13T16:27:49Z</dcterms:created>
  <dcterms:modified xsi:type="dcterms:W3CDTF">2025-02-18T21:18:31Z</dcterms:modified>
</cp:coreProperties>
</file>