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91440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5" d="100"/>
          <a:sy n="125" d="100"/>
        </p:scale>
        <p:origin x="230" y="36"/>
      </p:cViewPr>
      <p:guideLst>
        <p:guide orient="horz" pos="288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828800"/>
            <a:ext cx="8229600" cy="24384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4/18/2024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4442264"/>
            <a:ext cx="6400800" cy="23368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66185"/>
            <a:ext cx="2057400" cy="780203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66185"/>
            <a:ext cx="6019800" cy="780203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812800"/>
            <a:ext cx="7086600" cy="24384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3343715"/>
            <a:ext cx="7086600" cy="2012949"/>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8555568"/>
            <a:ext cx="762000" cy="486833"/>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133601"/>
            <a:ext cx="403860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133601"/>
            <a:ext cx="403860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64067"/>
            <a:ext cx="8229600" cy="1524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2046817"/>
            <a:ext cx="4040188"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2046817"/>
            <a:ext cx="4041775"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3149601"/>
            <a:ext cx="4040188"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3149601"/>
            <a:ext cx="4041775"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4/18/2024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364067"/>
            <a:ext cx="3008313" cy="154940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1" y="2032001"/>
            <a:ext cx="3008313" cy="6136217"/>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364067"/>
            <a:ext cx="5111750" cy="7804151"/>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812800"/>
            <a:ext cx="5486400" cy="696384"/>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2442633"/>
            <a:ext cx="5486400" cy="52832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555716"/>
            <a:ext cx="5486400" cy="707136"/>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366184"/>
            <a:ext cx="8229600" cy="1524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2133600"/>
            <a:ext cx="8229600" cy="62788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8555568"/>
            <a:ext cx="2133600" cy="486833"/>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4/18/2024</a:t>
            </a:fld>
            <a:endParaRPr lang="en-US"/>
          </a:p>
        </p:txBody>
      </p:sp>
      <p:sp>
        <p:nvSpPr>
          <p:cNvPr id="3" name="Footer Placeholder 2"/>
          <p:cNvSpPr>
            <a:spLocks noGrp="1"/>
          </p:cNvSpPr>
          <p:nvPr>
            <p:ph type="ftr" sz="quarter" idx="3"/>
          </p:nvPr>
        </p:nvSpPr>
        <p:spPr>
          <a:xfrm>
            <a:off x="3124200" y="8555568"/>
            <a:ext cx="2895600" cy="486833"/>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8555568"/>
            <a:ext cx="762000" cy="486833"/>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noChangeShapeType="1"/>
          </p:cNvSpPr>
          <p:nvPr/>
        </p:nvSpPr>
        <p:spPr bwMode="auto">
          <a:xfrm>
            <a:off x="0" y="141336"/>
            <a:ext cx="9144000" cy="6886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Lst>
        </p:spPr>
        <p:txBody>
          <a:bodyPr vert="horz" wrap="square" lIns="36195" tIns="36195" rIns="36195" bIns="36195" numCol="1" anchor="ctr" anchorCtr="0" compatLnSpc="1">
            <a:prstTxWarp prst="textNoShape">
              <a:avLst/>
            </a:prstTxWarp>
          </a:bodyPr>
          <a:lstStyle/>
          <a:p>
            <a:pPr lvl="0" algn="ctr" fontAlgn="base">
              <a:spcBef>
                <a:spcPct val="0"/>
              </a:spcBef>
              <a:spcAft>
                <a:spcPct val="0"/>
              </a:spcAft>
            </a:pPr>
            <a:r>
              <a:rPr lang="en-US" sz="3600" b="1" dirty="0">
                <a:solidFill>
                  <a:srgbClr val="FFFF00"/>
                </a:solidFill>
                <a:effectLst>
                  <a:outerShdw blurRad="50800" dist="38100" dir="5400000" algn="t" rotWithShape="0">
                    <a:prstClr val="black">
                      <a:alpha val="40000"/>
                    </a:prstClr>
                  </a:outerShdw>
                </a:effectLst>
                <a:latin typeface="Tw Cen MT" panose="020B0602020104020603" pitchFamily="34" charset="0"/>
                <a:cs typeface="Arial" pitchFamily="34" charset="0"/>
              </a:rPr>
              <a:t>Move-In Ready ~ Open Floorplan</a:t>
            </a:r>
          </a:p>
        </p:txBody>
      </p:sp>
      <p:sp>
        <p:nvSpPr>
          <p:cNvPr id="6" name="Rectangle 4"/>
          <p:cNvSpPr>
            <a:spLocks noChangeArrowheads="1"/>
          </p:cNvSpPr>
          <p:nvPr/>
        </p:nvSpPr>
        <p:spPr bwMode="auto">
          <a:xfrm>
            <a:off x="76200" y="7467600"/>
            <a:ext cx="5675869" cy="1595924"/>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7" name="Text Box 9"/>
          <p:cNvSpPr txBox="1">
            <a:spLocks noChangeArrowheads="1"/>
          </p:cNvSpPr>
          <p:nvPr/>
        </p:nvSpPr>
        <p:spPr bwMode="auto">
          <a:xfrm>
            <a:off x="106679" y="5432217"/>
            <a:ext cx="6816296" cy="361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fontAlgn="base">
              <a:spcBef>
                <a:spcPct val="0"/>
              </a:spcBef>
              <a:spcAft>
                <a:spcPct val="0"/>
              </a:spcAft>
            </a:pPr>
            <a:r>
              <a:rPr lang="en-US" dirty="0">
                <a:latin typeface="Tw Cen MT" pitchFamily="34" charset="0"/>
                <a:cs typeface="Arial" pitchFamily="34" charset="0"/>
              </a:rPr>
              <a:t>Beautiful 2 bed 2 bath condo in The Retreat at Riverland. Property has security gate to enter community. Located on the third floor of the building and very close to the elevator. Larger floor plan. New LVP flooring throughout main living areas. Kitchen boasts stainless steel appliances, including a new stove, and tiled backsplash over sink. Two large bedrooms each w/walk-in closets. Second bedroom has direct access to screened porch. Master bathroom has glass shower. Hall bath includes soaking tub. Separate laundry room w/built-in cabinets and stackable washer/dryer. Spacious family room w/gas fireplace that connects to formal dining room. Sun room and screened porch that overlook quiet wooded preserve. New water heater. Community includes pool, fitness center, and walking/jogging trails! MINUTES to Folly Beach and downtown CHS. Boat/RV storage available.</a:t>
            </a:r>
          </a:p>
        </p:txBody>
      </p:sp>
      <p:sp>
        <p:nvSpPr>
          <p:cNvPr id="9" name="Text Box 11"/>
          <p:cNvSpPr txBox="1">
            <a:spLocks noChangeArrowheads="1" noChangeShapeType="1"/>
          </p:cNvSpPr>
          <p:nvPr/>
        </p:nvSpPr>
        <p:spPr bwMode="auto">
          <a:xfrm>
            <a:off x="7158290" y="4678392"/>
            <a:ext cx="1909510" cy="1065416"/>
          </a:xfrm>
          <a:prstGeom prst="rect">
            <a:avLst/>
          </a:prstGeom>
          <a:noFill/>
          <a:ln w="0" algn="in">
            <a:noFill/>
            <a:miter lim="800000"/>
            <a:headEnd/>
            <a:tailEnd/>
          </a:ln>
          <a:effectLst/>
        </p:spPr>
        <p:txBody>
          <a:bodyPr vert="horz" wrap="square" lIns="36195" tIns="36195" rIns="36195" bIns="36195" numCol="1" anchor="t" anchorCtr="0" compatLnSpc="1">
            <a:prstTxWarp prst="textNoShape">
              <a:avLst/>
            </a:prstTxWarp>
          </a:bodyPr>
          <a:lstStyle/>
          <a:p>
            <a:pPr lvl="0" algn="ctr" fontAlgn="base">
              <a:spcBef>
                <a:spcPct val="0"/>
              </a:spcBef>
              <a:spcAft>
                <a:spcPct val="0"/>
              </a:spcAft>
            </a:pPr>
            <a:r>
              <a:rPr lang="en-US" sz="1600" b="1" dirty="0">
                <a:latin typeface="Tw Cen MT" pitchFamily="34" charset="0"/>
                <a:cs typeface="Arial" pitchFamily="34" charset="0"/>
              </a:rPr>
              <a:t>Michael Dew</a:t>
            </a:r>
            <a:endParaRPr lang="en-US" sz="1100" dirty="0">
              <a:latin typeface="Tw Cen MT" pitchFamily="34" charset="0"/>
              <a:cs typeface="Arial" pitchFamily="34" charset="0"/>
            </a:endParaRPr>
          </a:p>
          <a:p>
            <a:pPr lvl="0" algn="ctr" fontAlgn="base">
              <a:spcBef>
                <a:spcPct val="0"/>
              </a:spcBef>
              <a:spcAft>
                <a:spcPct val="0"/>
              </a:spcAft>
            </a:pPr>
            <a:r>
              <a:rPr lang="pt-BR" sz="1100" dirty="0">
                <a:latin typeface="Tw Cen MT" pitchFamily="34" charset="0"/>
                <a:cs typeface="Arial" pitchFamily="34" charset="0"/>
              </a:rPr>
              <a:t>O 843-769-5100</a:t>
            </a:r>
          </a:p>
          <a:p>
            <a:pPr lvl="0" algn="ctr" fontAlgn="base">
              <a:spcBef>
                <a:spcPct val="0"/>
              </a:spcBef>
              <a:spcAft>
                <a:spcPct val="0"/>
              </a:spcAft>
            </a:pPr>
            <a:r>
              <a:rPr lang="pt-BR" sz="1100" dirty="0">
                <a:latin typeface="Tw Cen MT" pitchFamily="34" charset="0"/>
                <a:cs typeface="Arial" pitchFamily="34" charset="0"/>
              </a:rPr>
              <a:t>M 843-870-7000</a:t>
            </a:r>
          </a:p>
          <a:p>
            <a:pPr lvl="0" algn="ctr" fontAlgn="base">
              <a:spcBef>
                <a:spcPct val="0"/>
              </a:spcBef>
              <a:spcAft>
                <a:spcPct val="0"/>
              </a:spcAft>
            </a:pPr>
            <a:r>
              <a:rPr lang="pt-BR" sz="1100" dirty="0">
                <a:latin typeface="Tw Cen MT" pitchFamily="34" charset="0"/>
                <a:cs typeface="Arial" pitchFamily="34" charset="0"/>
              </a:rPr>
              <a:t>michaeledew@gmail.com</a:t>
            </a:r>
          </a:p>
          <a:p>
            <a:pPr lvl="0" algn="ctr" fontAlgn="base">
              <a:spcBef>
                <a:spcPct val="0"/>
              </a:spcBef>
              <a:spcAft>
                <a:spcPct val="0"/>
              </a:spcAft>
            </a:pPr>
            <a:r>
              <a:rPr lang="pt-BR" sz="1100" dirty="0">
                <a:latin typeface="Tw Cen MT" pitchFamily="34" charset="0"/>
                <a:cs typeface="Arial" pitchFamily="34" charset="0"/>
              </a:rPr>
              <a:t>www.michaeldewrealestate.com</a:t>
            </a:r>
            <a:endParaRPr kumimoji="0" lang="en-US" sz="1050" b="0" u="none" strike="noStrike" cap="none" normalizeH="0" baseline="0" dirty="0">
              <a:ln>
                <a:noFill/>
              </a:ln>
              <a:effectLst/>
              <a:latin typeface="Arial" pitchFamily="34" charset="0"/>
              <a:cs typeface="Arial" pitchFamily="34" charset="0"/>
            </a:endParaRPr>
          </a:p>
        </p:txBody>
      </p:sp>
      <p:grpSp>
        <p:nvGrpSpPr>
          <p:cNvPr id="4" name="Group 3"/>
          <p:cNvGrpSpPr/>
          <p:nvPr/>
        </p:nvGrpSpPr>
        <p:grpSpPr>
          <a:xfrm>
            <a:off x="7352115" y="6495214"/>
            <a:ext cx="1521860" cy="696852"/>
            <a:chOff x="7426439" y="6982836"/>
            <a:chExt cx="1521860" cy="696852"/>
          </a:xfrm>
        </p:grpSpPr>
        <p:sp>
          <p:nvSpPr>
            <p:cNvPr id="2" name="Rounded Rectangle 1"/>
            <p:cNvSpPr/>
            <p:nvPr/>
          </p:nvSpPr>
          <p:spPr>
            <a:xfrm>
              <a:off x="7498080" y="7193280"/>
              <a:ext cx="1356360" cy="27432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833360" y="7033260"/>
              <a:ext cx="685800" cy="6096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6" name="Picture 1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26439" y="6982836"/>
              <a:ext cx="1521860" cy="696852"/>
            </a:xfrm>
            <a:prstGeom prst="rect">
              <a:avLst/>
            </a:prstGeom>
            <a:noFill/>
            <a:ln w="9525"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grpSp>
      <p:sp>
        <p:nvSpPr>
          <p:cNvPr id="12" name="Text Box 18"/>
          <p:cNvSpPr txBox="1">
            <a:spLocks noChangeArrowheads="1"/>
          </p:cNvSpPr>
          <p:nvPr/>
        </p:nvSpPr>
        <p:spPr bwMode="auto">
          <a:xfrm>
            <a:off x="7158290" y="7943473"/>
            <a:ext cx="1909510" cy="9829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AgentOwned Charleston Group</a:t>
            </a:r>
          </a:p>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902 Savannah Hwy</a:t>
            </a:r>
          </a:p>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Charleston, SC 29407</a:t>
            </a:r>
          </a:p>
          <a:p>
            <a:pPr lvl="0" algn="ctr" fontAlgn="base">
              <a:spcBef>
                <a:spcPct val="0"/>
              </a:spcBef>
              <a:spcAft>
                <a:spcPct val="0"/>
              </a:spcAft>
            </a:pPr>
            <a:r>
              <a:rPr lang="en-US" sz="900" dirty="0">
                <a:effectLst>
                  <a:outerShdw blurRad="38100" dist="38100" dir="2700000" algn="tl">
                    <a:srgbClr val="000000">
                      <a:alpha val="43137"/>
                    </a:srgbClr>
                  </a:outerShdw>
                </a:effectLst>
                <a:latin typeface="Tw Cen MT" pitchFamily="34" charset="0"/>
                <a:cs typeface="Arial" pitchFamily="34" charset="0"/>
              </a:rPr>
              <a:t>Real </a:t>
            </a:r>
            <a: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t>Estate ● Mortgage</a:t>
            </a:r>
            <a:b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br>
            <a: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t>Insurance ● Business Brokerage</a:t>
            </a:r>
            <a:endParaRPr kumimoji="0" lang="en-US" sz="1200" b="0"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1043" name="Picture 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0788" y="8953632"/>
            <a:ext cx="139417" cy="190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1" name="Text Box 3"/>
          <p:cNvSpPr txBox="1">
            <a:spLocks noChangeArrowheads="1" noChangeShapeType="1"/>
          </p:cNvSpPr>
          <p:nvPr/>
        </p:nvSpPr>
        <p:spPr bwMode="auto">
          <a:xfrm>
            <a:off x="106679" y="4289217"/>
            <a:ext cx="6816296"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lvl="0" algn="ctr" fontAlgn="base">
              <a:spcBef>
                <a:spcPct val="0"/>
              </a:spcBef>
              <a:spcAft>
                <a:spcPct val="0"/>
              </a:spcAft>
            </a:pPr>
            <a:r>
              <a:rPr lang="en-US" sz="3200" b="1" dirty="0">
                <a:effectLst>
                  <a:outerShdw blurRad="38100" dist="38100" dir="2700000" algn="tl">
                    <a:srgbClr val="000000">
                      <a:alpha val="43137"/>
                    </a:srgbClr>
                  </a:outerShdw>
                </a:effectLst>
                <a:latin typeface="Tw Cen MT" pitchFamily="34" charset="0"/>
                <a:cs typeface="Arial" pitchFamily="34" charset="0"/>
              </a:rPr>
              <a:t>1025 Riverland Woods Place 713</a:t>
            </a:r>
          </a:p>
          <a:p>
            <a:pPr lvl="0" algn="ctr" fontAlgn="base">
              <a:spcBef>
                <a:spcPct val="0"/>
              </a:spcBef>
              <a:spcAft>
                <a:spcPct val="0"/>
              </a:spcAft>
            </a:pPr>
            <a:r>
              <a:rPr lang="en-US" sz="2000" b="1" dirty="0">
                <a:effectLst>
                  <a:outerShdw blurRad="38100" dist="38100" dir="2700000" algn="tl">
                    <a:srgbClr val="000000">
                      <a:alpha val="43137"/>
                    </a:srgbClr>
                  </a:outerShdw>
                </a:effectLst>
                <a:latin typeface="Tw Cen MT" pitchFamily="34" charset="0"/>
                <a:cs typeface="Arial" pitchFamily="34" charset="0"/>
              </a:rPr>
              <a:t>Charleston, SC 29412 </a:t>
            </a:r>
            <a:r>
              <a:rPr lang="en-US" sz="2000" b="1" dirty="0">
                <a:effectLst>
                  <a:outerShdw blurRad="38100" dist="38100" dir="2700000" algn="tl">
                    <a:srgbClr val="000000">
                      <a:alpha val="43137"/>
                    </a:srgbClr>
                  </a:outerShdw>
                </a:effectLst>
                <a:latin typeface="Trebuchet MS" panose="020B0603020202020204" pitchFamily="34" charset="0"/>
                <a:cs typeface="Arial" pitchFamily="34" charset="0"/>
              </a:rPr>
              <a:t>·</a:t>
            </a:r>
            <a:r>
              <a:rPr lang="en-US" sz="2000" b="1" dirty="0">
                <a:effectLst>
                  <a:outerShdw blurRad="38100" dist="38100" dir="2700000" algn="tl">
                    <a:srgbClr val="000000">
                      <a:alpha val="43137"/>
                    </a:srgbClr>
                  </a:outerShdw>
                </a:effectLst>
                <a:latin typeface="Tw Cen MT" pitchFamily="34" charset="0"/>
                <a:cs typeface="Arial" pitchFamily="34" charset="0"/>
              </a:rPr>
              <a:t> MLS# 24004212 </a:t>
            </a:r>
            <a:r>
              <a:rPr lang="en-US" sz="2000" b="1" dirty="0">
                <a:effectLst>
                  <a:outerShdw blurRad="38100" dist="38100" dir="2700000" algn="tl">
                    <a:srgbClr val="000000">
                      <a:alpha val="43137"/>
                    </a:srgbClr>
                  </a:outerShdw>
                </a:effectLst>
                <a:latin typeface="Trebuchet MS" panose="020B0603020202020204" pitchFamily="34" charset="0"/>
                <a:cs typeface="Arial" pitchFamily="34" charset="0"/>
              </a:rPr>
              <a:t>·</a:t>
            </a:r>
            <a:r>
              <a:rPr lang="en-US" sz="2000" b="1" dirty="0">
                <a:effectLst>
                  <a:outerShdw blurRad="38100" dist="38100" dir="2700000" algn="tl">
                    <a:srgbClr val="000000">
                      <a:alpha val="43137"/>
                    </a:srgbClr>
                  </a:outerShdw>
                </a:effectLst>
                <a:latin typeface="Tw Cen MT" pitchFamily="34" charset="0"/>
                <a:cs typeface="Arial" pitchFamily="34" charset="0"/>
              </a:rPr>
              <a:t> $439,000</a:t>
            </a:r>
            <a:endParaRPr kumimoji="0" lang="en-US" sz="1100" b="1" i="0" u="none" strike="noStrike" cap="none" normalizeH="0" baseline="0" dirty="0">
              <a:ln>
                <a:noFill/>
              </a:ln>
              <a:effectLst>
                <a:outerShdw blurRad="38100" dist="38100" dir="2700000" algn="tl">
                  <a:srgbClr val="000000">
                    <a:alpha val="43137"/>
                  </a:srgbClr>
                </a:outerShdw>
              </a:effectLst>
              <a:latin typeface="Tw Cen MT" pitchFamily="34" charset="0"/>
              <a:cs typeface="Arial" pitchFamily="34" charset="0"/>
            </a:endParaRPr>
          </a:p>
        </p:txBody>
      </p:sp>
      <p:pic>
        <p:nvPicPr>
          <p:cNvPr id="11" name="Picture 10">
            <a:extLst>
              <a:ext uri="{FF2B5EF4-FFF2-40B4-BE49-F238E27FC236}">
                <a16:creationId xmlns:a16="http://schemas.microsoft.com/office/drawing/2014/main" id="{9E0E9A05-38AC-4ED6-A2C9-8CF926E2F06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571" r="11149"/>
          <a:stretch/>
        </p:blipFill>
        <p:spPr>
          <a:xfrm>
            <a:off x="-1" y="1035737"/>
            <a:ext cx="4580275" cy="3062646"/>
          </a:xfrm>
          <a:prstGeom prst="rect">
            <a:avLst/>
          </a:prstGeom>
          <a:ln w="12700">
            <a:solidFill>
              <a:schemeClr val="tx1"/>
            </a:solidFill>
          </a:ln>
        </p:spPr>
      </p:pic>
      <p:pic>
        <p:nvPicPr>
          <p:cNvPr id="23" name="Picture 22">
            <a:extLst>
              <a:ext uri="{FF2B5EF4-FFF2-40B4-BE49-F238E27FC236}">
                <a16:creationId xmlns:a16="http://schemas.microsoft.com/office/drawing/2014/main" id="{2C1CC243-8FE8-4475-9C4A-8D723049E857}"/>
              </a:ext>
            </a:extLst>
          </p:cNvPr>
          <p:cNvPicPr>
            <a:picLocks/>
          </p:cNvPicPr>
          <p:nvPr/>
        </p:nvPicPr>
        <p:blipFill>
          <a:blip r:embed="rId5" cstate="print">
            <a:extLst>
              <a:ext uri="{28A0092B-C50C-407E-A947-70E740481C1C}">
                <a14:useLocalDpi xmlns:a14="http://schemas.microsoft.com/office/drawing/2010/main" val="0"/>
              </a:ext>
            </a:extLst>
          </a:blip>
          <a:srcRect/>
          <a:stretch/>
        </p:blipFill>
        <p:spPr>
          <a:xfrm>
            <a:off x="7087374" y="2711490"/>
            <a:ext cx="2053794" cy="1369196"/>
          </a:xfrm>
          <a:prstGeom prst="rect">
            <a:avLst/>
          </a:prstGeom>
          <a:ln w="12700">
            <a:solidFill>
              <a:schemeClr val="tx1"/>
            </a:solidFill>
          </a:ln>
        </p:spPr>
      </p:pic>
      <p:sp>
        <p:nvSpPr>
          <p:cNvPr id="3" name="Diagonal Stripe 2">
            <a:extLst>
              <a:ext uri="{FF2B5EF4-FFF2-40B4-BE49-F238E27FC236}">
                <a16:creationId xmlns:a16="http://schemas.microsoft.com/office/drawing/2014/main" id="{49A398AE-8470-4DBC-910B-D1C6CE5EBB53}"/>
              </a:ext>
            </a:extLst>
          </p:cNvPr>
          <p:cNvSpPr/>
          <p:nvPr/>
        </p:nvSpPr>
        <p:spPr>
          <a:xfrm>
            <a:off x="0" y="1035737"/>
            <a:ext cx="1752600" cy="1752600"/>
          </a:xfrm>
          <a:prstGeom prst="diagStripe">
            <a:avLst/>
          </a:prstGeom>
          <a:solidFill>
            <a:srgbClr val="FF0000"/>
          </a:solidFill>
          <a:ln>
            <a:solidFill>
              <a:srgbClr val="FF0000"/>
            </a:solid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TextBox 9">
            <a:extLst>
              <a:ext uri="{FF2B5EF4-FFF2-40B4-BE49-F238E27FC236}">
                <a16:creationId xmlns:a16="http://schemas.microsoft.com/office/drawing/2014/main" id="{D64CF78A-9730-43E8-BEAD-F9F307DCBBBB}"/>
              </a:ext>
            </a:extLst>
          </p:cNvPr>
          <p:cNvSpPr txBox="1"/>
          <p:nvPr/>
        </p:nvSpPr>
        <p:spPr>
          <a:xfrm rot="18934244">
            <a:off x="-182135" y="1439527"/>
            <a:ext cx="1737975" cy="492443"/>
          </a:xfrm>
          <a:prstGeom prst="rect">
            <a:avLst/>
          </a:prstGeom>
          <a:noFill/>
        </p:spPr>
        <p:txBody>
          <a:bodyPr wrap="none" rtlCol="0">
            <a:spAutoFit/>
          </a:bodyPr>
          <a:lstStyle/>
          <a:p>
            <a:pPr algn="ctr"/>
            <a:r>
              <a:rPr lang="en-US" sz="2600" b="1" dirty="0">
                <a:effectLst>
                  <a:outerShdw blurRad="38100" dist="38100" dir="2700000" algn="tl">
                    <a:srgbClr val="000000">
                      <a:alpha val="43137"/>
                    </a:srgbClr>
                  </a:outerShdw>
                </a:effectLst>
                <a:latin typeface="Tw Cen MT" panose="020B0602020104020603" pitchFamily="34" charset="0"/>
              </a:rPr>
              <a:t>NEW PRICE</a:t>
            </a:r>
          </a:p>
        </p:txBody>
      </p:sp>
      <p:pic>
        <p:nvPicPr>
          <p:cNvPr id="13" name="Picture 12">
            <a:extLst>
              <a:ext uri="{FF2B5EF4-FFF2-40B4-BE49-F238E27FC236}">
                <a16:creationId xmlns:a16="http://schemas.microsoft.com/office/drawing/2014/main" id="{7EB20773-6168-CEDC-C2A3-B9430F8BD5A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4804048" y="2711490"/>
            <a:ext cx="2056029" cy="1370686"/>
          </a:xfrm>
          <a:prstGeom prst="rect">
            <a:avLst/>
          </a:prstGeom>
          <a:ln w="12700">
            <a:solidFill>
              <a:schemeClr val="tx1"/>
            </a:solidFill>
          </a:ln>
        </p:spPr>
      </p:pic>
      <p:pic>
        <p:nvPicPr>
          <p:cNvPr id="14" name="Picture 13">
            <a:extLst>
              <a:ext uri="{FF2B5EF4-FFF2-40B4-BE49-F238E27FC236}">
                <a16:creationId xmlns:a16="http://schemas.microsoft.com/office/drawing/2014/main" id="{14D7086C-031F-915D-D727-C5EF7081A687}"/>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7088403" y="1035737"/>
            <a:ext cx="2053794" cy="1369196"/>
          </a:xfrm>
          <a:prstGeom prst="rect">
            <a:avLst/>
          </a:prstGeom>
          <a:ln w="12700">
            <a:solidFill>
              <a:schemeClr val="tx1"/>
            </a:solidFill>
          </a:ln>
        </p:spPr>
      </p:pic>
      <p:pic>
        <p:nvPicPr>
          <p:cNvPr id="15" name="Picture 14">
            <a:extLst>
              <a:ext uri="{FF2B5EF4-FFF2-40B4-BE49-F238E27FC236}">
                <a16:creationId xmlns:a16="http://schemas.microsoft.com/office/drawing/2014/main" id="{890A8733-4401-22BD-EC37-091F24BB3439}"/>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4807608" y="1035737"/>
            <a:ext cx="2053461" cy="1368974"/>
          </a:xfrm>
          <a:prstGeom prst="rect">
            <a:avLst/>
          </a:prstGeom>
          <a:ln w="12700">
            <a:solidFill>
              <a:schemeClr val="tx1"/>
            </a:solidFill>
          </a:ln>
        </p:spPr>
      </p:pic>
    </p:spTree>
    <p:extLst>
      <p:ext uri="{BB962C8B-B14F-4D97-AF65-F5344CB8AC3E}">
        <p14:creationId xmlns:p14="http://schemas.microsoft.com/office/powerpoint/2010/main" val="38590167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477</TotalTime>
  <Words>221</Words>
  <Application>Microsoft Office PowerPoint</Application>
  <PresentationFormat>Custom</PresentationFormat>
  <Paragraphs>14</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Book Antiqua</vt:lpstr>
      <vt:lpstr>Lucida Sans</vt:lpstr>
      <vt:lpstr>Trebuchet MS</vt:lpstr>
      <vt:lpstr>Tw Cen MT</vt:lpstr>
      <vt:lpstr>Wingdings</vt:lpstr>
      <vt:lpstr>Wingdings 2</vt:lpstr>
      <vt:lpstr>Wingdings 3</vt:lpstr>
      <vt:lpstr>Apex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130</cp:revision>
  <dcterms:created xsi:type="dcterms:W3CDTF">2006-08-16T00:00:00Z</dcterms:created>
  <dcterms:modified xsi:type="dcterms:W3CDTF">2024-04-18T13:25:26Z</dcterms:modified>
</cp:coreProperties>
</file>