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49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387963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12253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752687"/>
            <a:ext cx="1485662" cy="1601978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752687"/>
            <a:ext cx="4330144" cy="160197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61416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03759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7"/>
            <a:ext cx="6606540" cy="28003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27891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8" y="4379807"/>
            <a:ext cx="2907903" cy="123926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4379807"/>
            <a:ext cx="2907904" cy="123926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57274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512657"/>
            <a:ext cx="6995160" cy="2133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4" y="2865544"/>
            <a:ext cx="3435509" cy="11942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4" y="4059767"/>
            <a:ext cx="3435509" cy="73757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32123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50684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871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509693"/>
            <a:ext cx="2557066" cy="216916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509696"/>
            <a:ext cx="4344988" cy="109258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678856"/>
            <a:ext cx="2557066" cy="87566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52228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0"/>
            <a:ext cx="4663440" cy="105791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7"/>
            <a:ext cx="4663440" cy="76809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10019031"/>
            <a:ext cx="4663440" cy="150240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56800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3"/>
            <a:ext cx="6995160" cy="844846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90"/>
            <a:ext cx="1813560" cy="68156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11/22/2014</a:t>
            </a:fld>
            <a:endParaRPr lang="en-US"/>
          </a:p>
        </p:txBody>
      </p:sp>
      <p:sp>
        <p:nvSpPr>
          <p:cNvPr id="5" name="Footer Placeholder 4"/>
          <p:cNvSpPr>
            <a:spLocks noGrp="1"/>
          </p:cNvSpPr>
          <p:nvPr>
            <p:ph type="ftr" sz="quarter" idx="3"/>
          </p:nvPr>
        </p:nvSpPr>
        <p:spPr>
          <a:xfrm>
            <a:off x="2655570" y="11865190"/>
            <a:ext cx="2461260" cy="6815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90"/>
            <a:ext cx="1813560" cy="68156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2429914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gif"/><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6096000" y="4195953"/>
            <a:ext cx="5824727" cy="5865875"/>
          </a:xfrm>
          <a:prstGeom prst="rect">
            <a:avLst/>
          </a:prstGeom>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600" dirty="0">
              <a:effectLst>
                <a:outerShdw blurRad="38100" dist="38100" dir="2700000" algn="tl">
                  <a:srgbClr val="000000">
                    <a:alpha val="43137"/>
                  </a:srgbClr>
                </a:outerShdw>
              </a:effectLst>
              <a:latin typeface="Broadway" panose="04040905080B02020502" pitchFamily="82" charset="0"/>
            </a:endParaRPr>
          </a:p>
        </p:txBody>
      </p:sp>
      <p:sp>
        <p:nvSpPr>
          <p:cNvPr id="2" name="Title 1"/>
          <p:cNvSpPr>
            <a:spLocks noGrp="1"/>
          </p:cNvSpPr>
          <p:nvPr>
            <p:ph type="ctrTitle"/>
          </p:nvPr>
        </p:nvSpPr>
        <p:spPr>
          <a:xfrm>
            <a:off x="2" y="461665"/>
            <a:ext cx="3323760" cy="3258768"/>
          </a:xfrm>
        </p:spPr>
        <p:txBody>
          <a:bodyPr anchor="ctr">
            <a:noAutofit/>
          </a:bodyPr>
          <a:lstStyle/>
          <a:p>
            <a:pPr algn="l"/>
            <a:r>
              <a:rPr lang="en-US" sz="3200" dirty="0">
                <a:latin typeface="Adobe Caslon Pro" pitchFamily="18" charset="0"/>
              </a:rPr>
              <a:t>102 </a:t>
            </a:r>
            <a:r>
              <a:rPr lang="en-US" sz="3200" dirty="0" err="1">
                <a:latin typeface="Adobe Caslon Pro" pitchFamily="18" charset="0"/>
              </a:rPr>
              <a:t>Hulton</a:t>
            </a:r>
            <a:r>
              <a:rPr lang="en-US" sz="3200" dirty="0">
                <a:latin typeface="Adobe Caslon Pro" pitchFamily="18" charset="0"/>
              </a:rPr>
              <a:t> </a:t>
            </a:r>
            <a:r>
              <a:rPr lang="en-US" sz="3200" dirty="0" smtClean="0">
                <a:latin typeface="Adobe Caslon Pro" pitchFamily="18" charset="0"/>
              </a:rPr>
              <a:t>Ln</a:t>
            </a:r>
            <a:br>
              <a:rPr lang="en-US" sz="3200" dirty="0" smtClean="0">
                <a:latin typeface="Adobe Caslon Pro" pitchFamily="18" charset="0"/>
              </a:rPr>
            </a:br>
            <a:r>
              <a:rPr lang="en-US" sz="3200" dirty="0">
                <a:latin typeface="Adobe Caslon Pro" pitchFamily="18" charset="0"/>
              </a:rPr>
              <a:t/>
            </a:r>
            <a:br>
              <a:rPr lang="en-US" sz="3200" dirty="0">
                <a:latin typeface="Adobe Caslon Pro" pitchFamily="18" charset="0"/>
              </a:rPr>
            </a:br>
            <a:r>
              <a:rPr lang="en-US" sz="2400" dirty="0">
                <a:latin typeface="Adobe Caslon Pro" pitchFamily="18" charset="0"/>
              </a:rPr>
              <a:t>Summerville SC</a:t>
            </a:r>
            <a:r>
              <a:rPr lang="en-US" sz="2400">
                <a:latin typeface="Adobe Caslon Pro" pitchFamily="18" charset="0"/>
              </a:rPr>
              <a:t/>
            </a:r>
            <a:br>
              <a:rPr lang="en-US" sz="2400">
                <a:latin typeface="Adobe Caslon Pro" pitchFamily="18" charset="0"/>
              </a:rPr>
            </a:br>
            <a:r>
              <a:rPr lang="en-US" sz="2400" smtClean="0">
                <a:latin typeface="Adobe Caslon Pro" pitchFamily="18" charset="0"/>
              </a:rPr>
              <a:t>MLS# </a:t>
            </a:r>
            <a:r>
              <a:rPr lang="en-US" sz="2400" dirty="0">
                <a:latin typeface="Adobe Caslon Pro" pitchFamily="18" charset="0"/>
              </a:rPr>
              <a:t>14029714</a:t>
            </a:r>
            <a:r>
              <a:rPr lang="en-US" sz="2400" dirty="0" smtClean="0">
                <a:latin typeface="Adobe Caslon Pro" pitchFamily="18" charset="0"/>
              </a:rPr>
              <a:t/>
            </a:r>
            <a:br>
              <a:rPr lang="en-US" sz="2400" dirty="0" smtClean="0">
                <a:latin typeface="Adobe Caslon Pro" pitchFamily="18" charset="0"/>
              </a:rPr>
            </a:br>
            <a:r>
              <a:rPr lang="en-US" sz="2400" dirty="0">
                <a:latin typeface="Adobe Caslon Pro" pitchFamily="18" charset="0"/>
              </a:rPr>
              <a:t>$</a:t>
            </a:r>
            <a:r>
              <a:rPr lang="en-US" sz="2400" dirty="0" smtClean="0">
                <a:latin typeface="Adobe Caslon Pro" pitchFamily="18" charset="0"/>
              </a:rPr>
              <a:t>319,000</a:t>
            </a:r>
            <a:br>
              <a:rPr lang="en-US" sz="2400" dirty="0" smtClean="0">
                <a:latin typeface="Adobe Caslon Pro" pitchFamily="18" charset="0"/>
              </a:rPr>
            </a:br>
            <a:r>
              <a:rPr lang="en-US" sz="2400" dirty="0">
                <a:latin typeface="Adobe Caslon Pro" pitchFamily="18" charset="0"/>
              </a:rPr>
              <a:t/>
            </a:r>
            <a:br>
              <a:rPr lang="en-US" sz="2400" dirty="0">
                <a:latin typeface="Adobe Caslon Pro" pitchFamily="18" charset="0"/>
              </a:rPr>
            </a:br>
            <a:r>
              <a:rPr lang="en-US" sz="2000" dirty="0" smtClean="0">
                <a:latin typeface="Adobe Caslon Pro" pitchFamily="18" charset="0"/>
              </a:rPr>
              <a:t>2,498 square feet</a:t>
            </a:r>
            <a:br>
              <a:rPr lang="en-US" sz="2000" dirty="0" smtClean="0">
                <a:latin typeface="Adobe Caslon Pro" pitchFamily="18" charset="0"/>
              </a:rPr>
            </a:br>
            <a:r>
              <a:rPr lang="en-US" sz="2000" dirty="0" smtClean="0">
                <a:latin typeface="Adobe Caslon Pro" pitchFamily="18" charset="0"/>
              </a:rPr>
              <a:t>4 bedroom | 2½ baths</a:t>
            </a:r>
            <a:endParaRPr lang="en-US" sz="1400" b="1" i="1" dirty="0">
              <a:solidFill>
                <a:srgbClr val="FF0000"/>
              </a:solidFill>
              <a:latin typeface="Adobe Caslon Pro" pitchFamily="18" charset="0"/>
            </a:endParaRPr>
          </a:p>
        </p:txBody>
      </p:sp>
      <p:sp>
        <p:nvSpPr>
          <p:cNvPr id="3" name="Subtitle 2"/>
          <p:cNvSpPr>
            <a:spLocks noGrp="1"/>
          </p:cNvSpPr>
          <p:nvPr>
            <p:ph type="subTitle" idx="1"/>
          </p:nvPr>
        </p:nvSpPr>
        <p:spPr>
          <a:xfrm>
            <a:off x="2" y="11533752"/>
            <a:ext cx="7772398" cy="1190918"/>
          </a:xfrm>
        </p:spPr>
        <p:txBody>
          <a:bodyPr anchor="t">
            <a:noAutofit/>
          </a:bodyPr>
          <a:lstStyle/>
          <a:p>
            <a:r>
              <a:rPr lang="en-US" sz="1800" b="1" dirty="0" smtClean="0">
                <a:solidFill>
                  <a:schemeClr val="bg2">
                    <a:lumMod val="25000"/>
                  </a:schemeClr>
                </a:solidFill>
                <a:latin typeface="Adobe Caslon Pro" pitchFamily="18" charset="0"/>
              </a:rPr>
              <a:t>Janis </a:t>
            </a:r>
            <a:r>
              <a:rPr lang="en-US" sz="1800" b="1" dirty="0" err="1" smtClean="0">
                <a:solidFill>
                  <a:schemeClr val="bg2">
                    <a:lumMod val="25000"/>
                  </a:schemeClr>
                </a:solidFill>
                <a:latin typeface="Adobe Caslon Pro" pitchFamily="18" charset="0"/>
              </a:rPr>
              <a:t>Flodin</a:t>
            </a:r>
            <a:endParaRPr lang="en-US" sz="1800" b="1" dirty="0" smtClean="0">
              <a:solidFill>
                <a:schemeClr val="bg2">
                  <a:lumMod val="25000"/>
                </a:schemeClr>
              </a:solidFill>
              <a:latin typeface="Adobe Caslon Pro" pitchFamily="18" charset="0"/>
            </a:endParaRPr>
          </a:p>
          <a:p>
            <a:r>
              <a:rPr lang="en-US" sz="1400" dirty="0" smtClean="0">
                <a:solidFill>
                  <a:schemeClr val="bg2">
                    <a:lumMod val="25000"/>
                  </a:schemeClr>
                </a:solidFill>
                <a:latin typeface="Adobe Caslon Pro" pitchFamily="18" charset="0"/>
              </a:rPr>
              <a:t>843-729-0584 M</a:t>
            </a:r>
          </a:p>
          <a:p>
            <a:r>
              <a:rPr lang="en-US" sz="1400" dirty="0" smtClean="0">
                <a:solidFill>
                  <a:schemeClr val="bg2">
                    <a:lumMod val="25000"/>
                  </a:schemeClr>
                </a:solidFill>
                <a:latin typeface="Adobe Caslon Pro" pitchFamily="18" charset="0"/>
              </a:rPr>
              <a:t>jflodin.bcd@gmail.com</a:t>
            </a:r>
          </a:p>
          <a:p>
            <a:endParaRPr lang="en-US" sz="1100" dirty="0" smtClean="0">
              <a:latin typeface="Adobe Caslon Pro" pitchFamily="18" charset="0"/>
            </a:endParaRPr>
          </a:p>
          <a:p>
            <a:r>
              <a:rPr lang="en-US" sz="1100" dirty="0">
                <a:solidFill>
                  <a:schemeClr val="bg2">
                    <a:lumMod val="50000"/>
                  </a:schemeClr>
                </a:solidFill>
                <a:latin typeface="Adobe Caslon Pro" pitchFamily="18" charset="0"/>
              </a:rPr>
              <a:t>B C D Properties LLC | 123 Piccadilly Loop | Summerville, SC 29483</a:t>
            </a:r>
          </a:p>
          <a:p>
            <a:endParaRPr lang="en-US" sz="1400" dirty="0">
              <a:latin typeface="Adobe Caslon Pro"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89895" y="11511991"/>
            <a:ext cx="978889" cy="1234440"/>
          </a:xfrm>
          <a:prstGeom prst="rect">
            <a:avLst/>
          </a:prstGeom>
          <a:noFill/>
          <a:ln>
            <a:noFill/>
          </a:ln>
        </p:spPr>
      </p:pic>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16411" t="10492" r="7118" b="20663"/>
          <a:stretch/>
        </p:blipFill>
        <p:spPr>
          <a:xfrm>
            <a:off x="-2390945" y="11622845"/>
            <a:ext cx="1828800" cy="1234830"/>
          </a:xfrm>
          <a:prstGeom prst="rect">
            <a:avLst/>
          </a:prstGeom>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53322" y="10181873"/>
            <a:ext cx="1728246" cy="1296185"/>
          </a:xfrm>
          <a:prstGeom prst="rect">
            <a:avLst/>
          </a:prstGeom>
          <a:noFill/>
          <a:ln w="12700">
            <a:solidFill>
              <a:schemeClr val="bg1"/>
            </a:solidFill>
          </a:ln>
        </p:spPr>
      </p:pic>
      <p:pic>
        <p:nvPicPr>
          <p:cNvPr id="17" name="Picture 1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96930" y="10181873"/>
            <a:ext cx="1728246" cy="1296185"/>
          </a:xfrm>
          <a:prstGeom prst="rect">
            <a:avLst/>
          </a:prstGeom>
          <a:noFill/>
          <a:ln w="12700">
            <a:solidFill>
              <a:schemeClr val="bg1"/>
            </a:solidFill>
          </a:ln>
        </p:spPr>
      </p:pic>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714" y="10181873"/>
            <a:ext cx="1728246" cy="1296185"/>
          </a:xfrm>
          <a:prstGeom prst="rect">
            <a:avLst/>
          </a:prstGeom>
          <a:noFill/>
          <a:ln w="12700">
            <a:solidFill>
              <a:schemeClr val="bg1"/>
            </a:solidFill>
          </a:ln>
        </p:spPr>
      </p:pic>
      <p:pic>
        <p:nvPicPr>
          <p:cNvPr id="1026" name="Picture 7" descr="http://csontrako.com/wp-content/uploads/2013/07/wine_csontrako.com_.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49577" y="7772400"/>
            <a:ext cx="3463290" cy="2308860"/>
          </a:xfrm>
          <a:prstGeom prst="rect">
            <a:avLst/>
          </a:prstGeom>
          <a:noFill/>
          <a:ln w="12700">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40538" y="8884964"/>
            <a:ext cx="1728246" cy="1296185"/>
          </a:xfrm>
          <a:prstGeom prst="rect">
            <a:avLst/>
          </a:prstGeom>
          <a:noFill/>
          <a:ln w="12700">
            <a:solidFill>
              <a:schemeClr val="bg1"/>
            </a:solidFill>
          </a:ln>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40538" y="10181873"/>
            <a:ext cx="1728246" cy="1296185"/>
          </a:xfrm>
          <a:prstGeom prst="rect">
            <a:avLst/>
          </a:prstGeom>
          <a:noFill/>
          <a:ln w="12700">
            <a:solidFill>
              <a:schemeClr val="bg1"/>
            </a:solidFill>
          </a:ln>
        </p:spPr>
      </p:pic>
      <p:pic>
        <p:nvPicPr>
          <p:cNvPr id="1027" name="Picture 10" descr="https://encrypted-tbn1.gstatic.com/images?q=tbn:ANd9GcS8t2a_NxsbINP4l6GXmf0b-Tv7mFIeoOVz3eAqKEx9Didl5zq7zw"/>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91000" y="5440680"/>
            <a:ext cx="3503951" cy="2331720"/>
          </a:xfrm>
          <a:prstGeom prst="rect">
            <a:avLst/>
          </a:prstGeom>
          <a:noFill/>
          <a:ln w="12700">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0538" y="4994237"/>
            <a:ext cx="1728246" cy="1296185"/>
          </a:xfrm>
          <a:prstGeom prst="rect">
            <a:avLst/>
          </a:prstGeom>
          <a:noFill/>
          <a:ln w="12700">
            <a:solidFill>
              <a:schemeClr val="bg1"/>
            </a:solidFill>
          </a:ln>
        </p:spPr>
      </p:pic>
      <p:pic>
        <p:nvPicPr>
          <p:cNvPr id="10" name="Picture 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0538" y="3697328"/>
            <a:ext cx="1728246" cy="1296185"/>
          </a:xfrm>
          <a:prstGeom prst="rect">
            <a:avLst/>
          </a:prstGeom>
          <a:noFill/>
          <a:ln w="12700">
            <a:solidFill>
              <a:schemeClr val="bg1"/>
            </a:solidFill>
          </a:ln>
        </p:spPr>
      </p:pic>
      <p:pic>
        <p:nvPicPr>
          <p:cNvPr id="14" name="Picture 13"/>
          <p:cNvPicPr>
            <a:picLocks noChangeAspect="1"/>
          </p:cNvPicPr>
          <p:nvPr/>
        </p:nvPicPr>
        <p:blipFill rotWithShape="1">
          <a:blip r:embed="rId13">
            <a:extLst>
              <a:ext uri="{28A0092B-C50C-407E-A947-70E740481C1C}">
                <a14:useLocalDpi xmlns:a14="http://schemas.microsoft.com/office/drawing/2010/main" val="0"/>
              </a:ext>
            </a:extLst>
          </a:blip>
          <a:srcRect l="352" t="10480" r="352" b="29693"/>
          <a:stretch/>
        </p:blipFill>
        <p:spPr>
          <a:xfrm>
            <a:off x="5946637" y="7588055"/>
            <a:ext cx="1722147" cy="1296185"/>
          </a:xfrm>
          <a:prstGeom prst="rect">
            <a:avLst/>
          </a:prstGeom>
          <a:noFill/>
          <a:ln w="12700">
            <a:solidFill>
              <a:schemeClr val="bg1"/>
            </a:solidFill>
          </a:ln>
        </p:spPr>
      </p:pic>
      <p:pic>
        <p:nvPicPr>
          <p:cNvPr id="11" name="Picture 10"/>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323762" y="437837"/>
            <a:ext cx="4345022" cy="3258767"/>
          </a:xfrm>
          <a:prstGeom prst="rect">
            <a:avLst/>
          </a:prstGeom>
          <a:noFill/>
          <a:ln w="12700">
            <a:solidFill>
              <a:schemeClr val="bg1"/>
            </a:solidFill>
          </a:ln>
        </p:spPr>
      </p:pic>
      <p:sp>
        <p:nvSpPr>
          <p:cNvPr id="8" name="Rectangle 7"/>
          <p:cNvSpPr/>
          <p:nvPr/>
        </p:nvSpPr>
        <p:spPr>
          <a:xfrm>
            <a:off x="1" y="3996690"/>
            <a:ext cx="5824726" cy="5909310"/>
          </a:xfrm>
          <a:prstGeom prst="rect">
            <a:avLst/>
          </a:prstGeom>
        </p:spPr>
        <p:txBody>
          <a:bodyPr wrap="square" anchor="t">
            <a:spAutoFit/>
          </a:bodyPr>
          <a:lstStyle/>
          <a:p>
            <a:pPr algn="ctr">
              <a:lnSpc>
                <a:spcPct val="150000"/>
              </a:lnSpc>
            </a:pPr>
            <a:r>
              <a:rPr lang="en-US" sz="1800" b="1" dirty="0">
                <a:solidFill>
                  <a:schemeClr val="tx2">
                    <a:lumMod val="75000"/>
                  </a:schemeClr>
                </a:solidFill>
                <a:latin typeface="Adobe Caslon Pro" pitchFamily="18" charset="0"/>
              </a:rPr>
              <a:t>This is an upgraded Newington Plantation home you must see. Enter to new Oak hardwood floors. Family room vaulted ceiling has gas fireplace, </a:t>
            </a:r>
            <a:r>
              <a:rPr lang="en-US" sz="1800" b="1" dirty="0" smtClean="0">
                <a:solidFill>
                  <a:schemeClr val="tx2">
                    <a:lumMod val="75000"/>
                  </a:schemeClr>
                </a:solidFill>
                <a:latin typeface="Adobe Caslon Pro" pitchFamily="18" charset="0"/>
              </a:rPr>
              <a:t>French </a:t>
            </a:r>
            <a:r>
              <a:rPr lang="en-US" sz="1800" b="1" dirty="0">
                <a:solidFill>
                  <a:schemeClr val="tx2">
                    <a:lumMod val="75000"/>
                  </a:schemeClr>
                </a:solidFill>
                <a:latin typeface="Adobe Caslon Pro" pitchFamily="18" charset="0"/>
              </a:rPr>
              <a:t>doors open to sunroom, screen enclosed in-ground pool. Formal dining with </a:t>
            </a:r>
            <a:r>
              <a:rPr lang="en-US" sz="1800" b="1" dirty="0" err="1" smtClean="0">
                <a:solidFill>
                  <a:schemeClr val="tx2">
                    <a:lumMod val="75000"/>
                  </a:schemeClr>
                </a:solidFill>
                <a:latin typeface="Adobe Caslon Pro" pitchFamily="18" charset="0"/>
              </a:rPr>
              <a:t>wainscoating</a:t>
            </a:r>
            <a:r>
              <a:rPr lang="en-US" sz="1800" b="1" dirty="0">
                <a:solidFill>
                  <a:schemeClr val="tx2">
                    <a:lumMod val="75000"/>
                  </a:schemeClr>
                </a:solidFill>
                <a:latin typeface="Adobe Caslon Pro" pitchFamily="18" charset="0"/>
              </a:rPr>
              <a:t>. Eat-in kitchen has all new stainless appliances, </a:t>
            </a:r>
            <a:r>
              <a:rPr lang="en-US" sz="1800" b="1" dirty="0" err="1">
                <a:solidFill>
                  <a:schemeClr val="tx2">
                    <a:lumMod val="75000"/>
                  </a:schemeClr>
                </a:solidFill>
                <a:latin typeface="Adobe Caslon Pro" pitchFamily="18" charset="0"/>
              </a:rPr>
              <a:t>Truestone</a:t>
            </a:r>
            <a:r>
              <a:rPr lang="en-US" sz="1800" b="1" dirty="0">
                <a:solidFill>
                  <a:schemeClr val="tx2">
                    <a:lumMod val="75000"/>
                  </a:schemeClr>
                </a:solidFill>
                <a:latin typeface="Adobe Caslon Pro" pitchFamily="18" charset="0"/>
              </a:rPr>
              <a:t> countertops, deep storage drawers/cabinets, lots of storage space. Stamped concrete surrounds pool to enjoy your personal paradise. Gas and water outside are ready for outdoor kitchen. The current owner has done the maintenance for you. Pool liner just replaced. New 2014 Trane HVAC units, 2014 new roof. Spacious Master suite boasts </a:t>
            </a:r>
            <a:r>
              <a:rPr lang="en-US" sz="1800" b="1" dirty="0" smtClean="0">
                <a:solidFill>
                  <a:schemeClr val="tx2">
                    <a:lumMod val="75000"/>
                  </a:schemeClr>
                </a:solidFill>
                <a:latin typeface="Adobe Caslon Pro" pitchFamily="18" charset="0"/>
              </a:rPr>
              <a:t>French </a:t>
            </a:r>
            <a:r>
              <a:rPr lang="en-US" sz="1800" b="1" dirty="0">
                <a:solidFill>
                  <a:schemeClr val="tx2">
                    <a:lumMod val="75000"/>
                  </a:schemeClr>
                </a:solidFill>
                <a:latin typeface="Adobe Caslon Pro" pitchFamily="18" charset="0"/>
              </a:rPr>
              <a:t>doors to deck/pool, bath with dual vanity, cultured onyx tub and shower, walk in closet. FROG with central air. Plantation shutters on front windows.</a:t>
            </a:r>
          </a:p>
        </p:txBody>
      </p:sp>
      <p:pic>
        <p:nvPicPr>
          <p:cNvPr id="5" name="Picture 1" descr="image002"/>
          <p:cNvPicPr>
            <a:picLocks noChangeAspect="1" noChangeArrowheads="1"/>
          </p:cNvPicPr>
          <p:nvPr/>
        </p:nvPicPr>
        <p:blipFill rotWithShape="1">
          <a:blip r:embed="rId15">
            <a:extLst>
              <a:ext uri="{28A0092B-C50C-407E-A947-70E740481C1C}">
                <a14:useLocalDpi xmlns:a14="http://schemas.microsoft.com/office/drawing/2010/main" val="0"/>
              </a:ext>
            </a:extLst>
          </a:blip>
          <a:srcRect l="6037" t="3806" r="5566" b="4159"/>
          <a:stretch/>
        </p:blipFill>
        <p:spPr bwMode="auto">
          <a:xfrm>
            <a:off x="109714" y="11633911"/>
            <a:ext cx="1524001"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1" y="0"/>
            <a:ext cx="7772399" cy="461665"/>
          </a:xfrm>
          <a:prstGeom prst="rect">
            <a:avLst/>
          </a:prstGeom>
        </p:spPr>
        <p:txBody>
          <a:bodyPr wrap="square">
            <a:spAutoFit/>
          </a:bodyPr>
          <a:lstStyle/>
          <a:p>
            <a:pPr algn="ctr"/>
            <a:r>
              <a:rPr lang="en-US" sz="2400" b="1" i="1" dirty="0" smtClean="0">
                <a:solidFill>
                  <a:srgbClr val="FF0000"/>
                </a:solidFill>
                <a:latin typeface="Adobe Caslon Pro" pitchFamily="18" charset="0"/>
              </a:rPr>
              <a:t>This Newington Plantation Home </a:t>
            </a:r>
            <a:r>
              <a:rPr lang="en-US" sz="2400" b="1" i="1" dirty="0">
                <a:solidFill>
                  <a:srgbClr val="FF0000"/>
                </a:solidFill>
                <a:latin typeface="Adobe Caslon Pro" pitchFamily="18" charset="0"/>
              </a:rPr>
              <a:t>H</a:t>
            </a:r>
            <a:r>
              <a:rPr lang="en-US" sz="2400" b="1" i="1" dirty="0" smtClean="0">
                <a:solidFill>
                  <a:srgbClr val="FF0000"/>
                </a:solidFill>
                <a:latin typeface="Adobe Caslon Pro" pitchFamily="18" charset="0"/>
              </a:rPr>
              <a:t>as Everything!</a:t>
            </a:r>
            <a:endParaRPr lang="en-US" sz="2400" i="1" dirty="0"/>
          </a:p>
        </p:txBody>
      </p:sp>
      <p:pic>
        <p:nvPicPr>
          <p:cNvPr id="21" name="Picture 2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940538" y="6291146"/>
            <a:ext cx="1728246" cy="1296185"/>
          </a:xfrm>
          <a:prstGeom prst="rect">
            <a:avLst/>
          </a:prstGeom>
          <a:noFill/>
          <a:ln w="12700">
            <a:solidFill>
              <a:schemeClr val="bg1"/>
            </a:solidFill>
          </a:ln>
        </p:spPr>
      </p:pic>
    </p:spTree>
    <p:extLst>
      <p:ext uri="{BB962C8B-B14F-4D97-AF65-F5344CB8AC3E}">
        <p14:creationId xmlns:p14="http://schemas.microsoft.com/office/powerpoint/2010/main" val="826684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TotalTime>
  <Words>171</Words>
  <Application>Microsoft Office PowerPoint</Application>
  <PresentationFormat>Custom</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102 Hulton Ln  Summerville SC MLS# 14029714 $319,000  2,498 square feet 4 bedroom | 2½ baths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1000 Moss Haven Ln Summerville, SC MLS# 1415046 Just Reduced to $59,000</dc:title>
  <dc:creator>CVH360</dc:creator>
  <cp:lastModifiedBy>atp1313@gmail.com</cp:lastModifiedBy>
  <cp:revision>20</cp:revision>
  <dcterms:created xsi:type="dcterms:W3CDTF">2006-08-16T00:00:00Z</dcterms:created>
  <dcterms:modified xsi:type="dcterms:W3CDTF">2014-11-22T19:05:10Z</dcterms:modified>
</cp:coreProperties>
</file>