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6/9/2016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6/9/2016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20" Type="http://schemas.openxmlformats.org/officeDocument/2006/relationships/image" Target="../media/image20.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19" Type="http://schemas.openxmlformats.org/officeDocument/2006/relationships/image" Target="../media/image19.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58298" y="851917"/>
            <a:ext cx="4195606" cy="2765162"/>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144" y="0"/>
            <a:ext cx="7315198" cy="6858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326247"/>
            <a:ext cx="7312912" cy="2389505"/>
          </a:xfrm>
        </p:spPr>
        <p:txBody>
          <a:bodyPr anchor="ctr">
            <a:noAutofit/>
          </a:bodyPr>
          <a:lstStyle/>
          <a:p>
            <a:r>
              <a:rPr lang="en-US" sz="1200" dirty="0">
                <a:solidFill>
                  <a:schemeClr val="tx2">
                    <a:lumMod val="75000"/>
                  </a:schemeClr>
                </a:solidFill>
                <a:latin typeface="Trebuchet MS" panose="020B0603020202020204" pitchFamily="34" charset="0"/>
              </a:rPr>
              <a:t>This meticulous 4000 square foot custom brick home features a traditional floor plan, 5 bedrooms, 3.5 baths, and is located on a 1/2 acre wooded lot on a cul-de-sac in an established neighborhood in historic Summerville. The large master suite is located on the 1st floor as is the laundry room which features an utility sink and built in desk. This spacious plan is open and airy with formal areas perfect for entertaining. The family room has a masonry fireplace with built in bookcases and ceiling fan. </a:t>
            </a:r>
            <a:endParaRPr lang="en-US" sz="1200" dirty="0" smtClean="0">
              <a:solidFill>
                <a:schemeClr val="tx2">
                  <a:lumMod val="75000"/>
                </a:schemeClr>
              </a:solidFill>
              <a:latin typeface="Trebuchet MS" panose="020B0603020202020204" pitchFamily="34" charset="0"/>
            </a:endParaRPr>
          </a:p>
          <a:p>
            <a:endParaRPr lang="en-US" sz="1200" dirty="0">
              <a:solidFill>
                <a:schemeClr val="tx2">
                  <a:lumMod val="75000"/>
                </a:schemeClr>
              </a:solidFill>
              <a:latin typeface="Trebuchet MS" panose="020B0603020202020204" pitchFamily="34" charset="0"/>
            </a:endParaRPr>
          </a:p>
          <a:p>
            <a:r>
              <a:rPr lang="en-US" sz="1200" dirty="0" smtClean="0">
                <a:solidFill>
                  <a:schemeClr val="tx2">
                    <a:lumMod val="75000"/>
                  </a:schemeClr>
                </a:solidFill>
                <a:latin typeface="Trebuchet MS" panose="020B0603020202020204" pitchFamily="34" charset="0"/>
              </a:rPr>
              <a:t>The </a:t>
            </a:r>
            <a:r>
              <a:rPr lang="en-US" sz="1200" dirty="0">
                <a:solidFill>
                  <a:schemeClr val="tx2">
                    <a:lumMod val="75000"/>
                  </a:schemeClr>
                </a:solidFill>
                <a:latin typeface="Trebuchet MS" panose="020B0603020202020204" pitchFamily="34" charset="0"/>
              </a:rPr>
              <a:t>vaulted screen porch with ceiling fan opens to an oversized open deck with steps leading into the fenced rear yard. Additional features include gleaming oak flooring</a:t>
            </a:r>
            <a:r>
              <a:rPr lang="en-US" sz="1200" dirty="0" smtClean="0">
                <a:solidFill>
                  <a:schemeClr val="tx2">
                    <a:lumMod val="75000"/>
                  </a:schemeClr>
                </a:solidFill>
                <a:latin typeface="Trebuchet MS" panose="020B0603020202020204" pitchFamily="34" charset="0"/>
              </a:rPr>
              <a:t>, crown </a:t>
            </a:r>
            <a:r>
              <a:rPr lang="en-US" sz="1200" dirty="0">
                <a:solidFill>
                  <a:schemeClr val="tx2">
                    <a:lumMod val="75000"/>
                  </a:schemeClr>
                </a:solidFill>
                <a:latin typeface="Trebuchet MS" panose="020B0603020202020204" pitchFamily="34" charset="0"/>
              </a:rPr>
              <a:t>molding</a:t>
            </a:r>
            <a:r>
              <a:rPr lang="en-US" sz="1200" dirty="0" smtClean="0">
                <a:solidFill>
                  <a:schemeClr val="tx2">
                    <a:lumMod val="75000"/>
                  </a:schemeClr>
                </a:solidFill>
                <a:latin typeface="Trebuchet MS" panose="020B0603020202020204" pitchFamily="34" charset="0"/>
              </a:rPr>
              <a:t>, chair </a:t>
            </a:r>
            <a:r>
              <a:rPr lang="en-US" sz="1200" dirty="0">
                <a:solidFill>
                  <a:schemeClr val="tx2">
                    <a:lumMod val="75000"/>
                  </a:schemeClr>
                </a:solidFill>
                <a:latin typeface="Trebuchet MS" panose="020B0603020202020204" pitchFamily="34" charset="0"/>
              </a:rPr>
              <a:t>rail</a:t>
            </a:r>
            <a:r>
              <a:rPr lang="en-US" sz="1200" dirty="0" smtClean="0">
                <a:solidFill>
                  <a:schemeClr val="tx2">
                    <a:lumMod val="75000"/>
                  </a:schemeClr>
                </a:solidFill>
                <a:latin typeface="Trebuchet MS" panose="020B0603020202020204" pitchFamily="34" charset="0"/>
              </a:rPr>
              <a:t>, custom </a:t>
            </a:r>
            <a:r>
              <a:rPr lang="en-US" sz="1200" dirty="0">
                <a:solidFill>
                  <a:schemeClr val="tx2">
                    <a:lumMod val="75000"/>
                  </a:schemeClr>
                </a:solidFill>
                <a:latin typeface="Trebuchet MS" panose="020B0603020202020204" pitchFamily="34" charset="0"/>
              </a:rPr>
              <a:t>trim and cabinetry, granite countertops in the kitchen with generous counter space, and stainless appliances. </a:t>
            </a:r>
            <a:r>
              <a:rPr lang="en-US" sz="1200" dirty="0" smtClean="0">
                <a:solidFill>
                  <a:schemeClr val="tx2">
                    <a:lumMod val="75000"/>
                  </a:schemeClr>
                </a:solidFill>
                <a:latin typeface="Trebuchet MS" panose="020B0603020202020204" pitchFamily="34" charset="0"/>
              </a:rPr>
              <a:t>Enjoy </a:t>
            </a:r>
            <a:r>
              <a:rPr lang="en-US" sz="1200" dirty="0">
                <a:solidFill>
                  <a:schemeClr val="tx2">
                    <a:lumMod val="75000"/>
                  </a:schemeClr>
                </a:solidFill>
                <a:latin typeface="Trebuchet MS" panose="020B0603020202020204" pitchFamily="34" charset="0"/>
              </a:rPr>
              <a:t>walking or biking to nearby restaurants, shops</a:t>
            </a:r>
            <a:r>
              <a:rPr lang="en-US" sz="1200" dirty="0" smtClean="0">
                <a:solidFill>
                  <a:schemeClr val="tx2">
                    <a:lumMod val="75000"/>
                  </a:schemeClr>
                </a:solidFill>
                <a:latin typeface="Trebuchet MS" panose="020B0603020202020204" pitchFamily="34" charset="0"/>
              </a:rPr>
              <a:t>, banks</a:t>
            </a:r>
            <a:r>
              <a:rPr lang="en-US" sz="1200" dirty="0">
                <a:solidFill>
                  <a:schemeClr val="tx2">
                    <a:lumMod val="75000"/>
                  </a:schemeClr>
                </a:solidFill>
                <a:latin typeface="Trebuchet MS" panose="020B0603020202020204" pitchFamily="34" charset="0"/>
              </a:rPr>
              <a:t>, schools and parks. Super value for a quality home in a desirable location with excellent schools in a small town setting.</a:t>
            </a:r>
          </a:p>
        </p:txBody>
      </p:sp>
      <p:sp>
        <p:nvSpPr>
          <p:cNvPr id="2" name="Title 1"/>
          <p:cNvSpPr>
            <a:spLocks noGrp="1"/>
          </p:cNvSpPr>
          <p:nvPr>
            <p:ph type="ctrTitle"/>
          </p:nvPr>
        </p:nvSpPr>
        <p:spPr>
          <a:xfrm>
            <a:off x="1" y="4688936"/>
            <a:ext cx="7312912" cy="637311"/>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tx2"/>
                </a:solidFill>
                <a:effectLst/>
                <a:latin typeface="Trebuchet MS" panose="020B0603020202020204" pitchFamily="34" charset="0"/>
              </a:rPr>
              <a:t>102 Hutchinson </a:t>
            </a:r>
            <a:r>
              <a:rPr lang="en-US" sz="2000" cap="none" dirty="0" smtClean="0">
                <a:ln w="10541" cmpd="sng">
                  <a:noFill/>
                  <a:prstDash val="solid"/>
                </a:ln>
                <a:solidFill>
                  <a:schemeClr val="tx2"/>
                </a:solidFill>
                <a:effectLst/>
                <a:latin typeface="Trebuchet MS" panose="020B0603020202020204" pitchFamily="34" charset="0"/>
              </a:rPr>
              <a:t>Lane</a:t>
            </a:r>
            <a:br>
              <a:rPr lang="en-US" sz="2000" cap="none" dirty="0" smtClean="0">
                <a:ln w="10541" cmpd="sng">
                  <a:noFill/>
                  <a:prstDash val="solid"/>
                </a:ln>
                <a:solidFill>
                  <a:schemeClr val="tx2"/>
                </a:solidFill>
                <a:effectLst/>
                <a:latin typeface="Trebuchet MS" panose="020B0603020202020204" pitchFamily="34" charset="0"/>
              </a:rPr>
            </a:br>
            <a:r>
              <a:rPr lang="en-US" sz="1600" cap="none" dirty="0" smtClean="0">
                <a:ln w="10541" cmpd="sng">
                  <a:noFill/>
                  <a:prstDash val="solid"/>
                </a:ln>
                <a:solidFill>
                  <a:schemeClr val="tx2"/>
                </a:solidFill>
                <a:effectLst/>
                <a:latin typeface="Trebuchet MS" panose="020B0603020202020204" pitchFamily="34" charset="0"/>
              </a:rPr>
              <a:t>Summerville</a:t>
            </a:r>
            <a:r>
              <a:rPr lang="en-US" sz="1600" cap="none" dirty="0">
                <a:ln w="10541" cmpd="sng">
                  <a:noFill/>
                  <a:prstDash val="solid"/>
                </a:ln>
                <a:solidFill>
                  <a:schemeClr val="tx2"/>
                </a:solidFill>
                <a:effectLst/>
                <a:latin typeface="Trebuchet MS" panose="020B0603020202020204" pitchFamily="34" charset="0"/>
              </a:rPr>
              <a:t>, SC </a:t>
            </a:r>
            <a:r>
              <a:rPr lang="en-US" sz="1600" cap="none" dirty="0">
                <a:ln w="10541" cmpd="sng">
                  <a:noFill/>
                  <a:prstDash val="solid"/>
                </a:ln>
                <a:solidFill>
                  <a:schemeClr val="tx2"/>
                </a:solidFill>
                <a:effectLst/>
                <a:latin typeface="Trebuchet MS" panose="020B0603020202020204" pitchFamily="34" charset="0"/>
              </a:rPr>
              <a:t>29483 · </a:t>
            </a:r>
            <a:r>
              <a:rPr lang="en-US" sz="1600" cap="none" dirty="0" smtClean="0">
                <a:ln w="10541" cmpd="sng">
                  <a:noFill/>
                  <a:prstDash val="solid"/>
                </a:ln>
                <a:solidFill>
                  <a:schemeClr val="tx2"/>
                </a:solidFill>
                <a:effectLst/>
                <a:latin typeface="Trebuchet MS" panose="020B0603020202020204" pitchFamily="34" charset="0"/>
              </a:rPr>
              <a:t>Gadsden Manor</a:t>
            </a:r>
            <a:r>
              <a:rPr lang="en-US" sz="1600" cap="none" dirty="0">
                <a:ln w="10541" cmpd="sng">
                  <a:noFill/>
                  <a:prstDash val="solid"/>
                </a:ln>
                <a:solidFill>
                  <a:schemeClr val="tx2"/>
                </a:solidFill>
                <a:effectLst/>
                <a:latin typeface="Trebuchet MS" panose="020B0603020202020204" pitchFamily="34" charset="0"/>
              </a:rPr>
              <a:t> · </a:t>
            </a:r>
            <a:r>
              <a:rPr lang="en-US" sz="1600" cap="none" dirty="0" smtClean="0">
                <a:ln w="10541" cmpd="sng">
                  <a:noFill/>
                  <a:prstDash val="solid"/>
                </a:ln>
                <a:solidFill>
                  <a:schemeClr val="tx2"/>
                </a:solidFill>
                <a:effectLst/>
                <a:latin typeface="Trebuchet MS" panose="020B0603020202020204" pitchFamily="34" charset="0"/>
              </a:rPr>
              <a:t>MLS</a:t>
            </a:r>
            <a:r>
              <a:rPr lang="en-US" sz="1600" cap="none" dirty="0">
                <a:ln w="10541" cmpd="sng">
                  <a:noFill/>
                  <a:prstDash val="solid"/>
                </a:ln>
                <a:solidFill>
                  <a:schemeClr val="tx2"/>
                </a:solidFill>
                <a:effectLst/>
                <a:latin typeface="Trebuchet MS" panose="020B0603020202020204" pitchFamily="34" charset="0"/>
              </a:rPr>
              <a:t># </a:t>
            </a:r>
            <a:r>
              <a:rPr lang="en-US" sz="1600" cap="none" dirty="0" smtClean="0">
                <a:ln w="10541" cmpd="sng">
                  <a:noFill/>
                  <a:prstDash val="solid"/>
                </a:ln>
                <a:solidFill>
                  <a:schemeClr val="tx2"/>
                </a:solidFill>
                <a:effectLst/>
                <a:latin typeface="Trebuchet MS" panose="020B0603020202020204" pitchFamily="34" charset="0"/>
              </a:rPr>
              <a:t>16003845</a:t>
            </a:r>
            <a:r>
              <a:rPr lang="en-US" sz="1600" cap="none" dirty="0">
                <a:ln w="10541" cmpd="sng">
                  <a:noFill/>
                  <a:prstDash val="solid"/>
                </a:ln>
                <a:solidFill>
                  <a:schemeClr val="tx2"/>
                </a:solidFill>
                <a:effectLst/>
                <a:latin typeface="Trebuchet MS" panose="020B0603020202020204" pitchFamily="34" charset="0"/>
              </a:rPr>
              <a:t> · </a:t>
            </a:r>
            <a:r>
              <a:rPr lang="en-US" sz="1600" cap="none" dirty="0" smtClean="0">
                <a:ln w="10541" cmpd="sng">
                  <a:noFill/>
                  <a:prstDash val="solid"/>
                </a:ln>
                <a:solidFill>
                  <a:schemeClr val="tx2"/>
                </a:solidFill>
                <a:effectLst/>
                <a:latin typeface="Trebuchet MS" panose="020B0603020202020204" pitchFamily="34" charset="0"/>
              </a:rPr>
              <a:t>$574,900</a:t>
            </a:r>
            <a:endParaRPr lang="en-US" sz="1400" cap="none" dirty="0">
              <a:ln w="10541" cmpd="sng">
                <a:noFill/>
                <a:prstDash val="solid"/>
              </a:ln>
              <a:solidFill>
                <a:schemeClr val="tx2"/>
              </a:solidFill>
              <a:effectLst/>
              <a:latin typeface="Trebuchet MS" panose="020B0603020202020204" pitchFamily="34" charset="0"/>
            </a:endParaRPr>
          </a:p>
        </p:txBody>
      </p:sp>
      <p:sp>
        <p:nvSpPr>
          <p:cNvPr id="17" name="Rectangle 16"/>
          <p:cNvSpPr/>
          <p:nvPr/>
        </p:nvSpPr>
        <p:spPr>
          <a:xfrm>
            <a:off x="-2288" y="8767934"/>
            <a:ext cx="7315200" cy="1215717"/>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Tommy &amp; Lynne Lovett</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a:t>
            </a:r>
            <a:r>
              <a:rPr lang="en-US" sz="1100" dirty="0" smtClean="0">
                <a:solidFill>
                  <a:schemeClr val="bg1"/>
                </a:solidFill>
                <a:latin typeface="Trebuchet MS" panose="020B0603020202020204" pitchFamily="34" charset="0"/>
              </a:rPr>
              <a:t>442-1276</a:t>
            </a:r>
          </a:p>
          <a:p>
            <a:pPr algn="ctr"/>
            <a:r>
              <a:rPr lang="en-US" sz="1100" dirty="0" smtClean="0">
                <a:solidFill>
                  <a:schemeClr val="bg1"/>
                </a:solidFill>
                <a:latin typeface="Trebuchet MS" panose="020B0603020202020204" pitchFamily="34" charset="0"/>
              </a:rPr>
              <a:t>Lynne </a:t>
            </a:r>
            <a:r>
              <a:rPr lang="en-US" sz="1100" dirty="0">
                <a:solidFill>
                  <a:schemeClr val="bg1"/>
                </a:solidFill>
                <a:latin typeface="Trebuchet MS" panose="020B0603020202020204" pitchFamily="34" charset="0"/>
              </a:rPr>
              <a:t>- (843) 697-0491</a:t>
            </a: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smtClean="0">
                <a:solidFill>
                  <a:schemeClr val="bg1"/>
                </a:solidFill>
                <a:latin typeface="Trebuchet MS" panose="020B0603020202020204" pitchFamily="34" charset="0"/>
              </a:rPr>
              <a:t>lynne.lovett@carolinaone.com</a:t>
            </a:r>
            <a:endParaRPr lang="en-US" sz="1100" dirty="0">
              <a:solidFill>
                <a:schemeClr val="bg1"/>
              </a:solidFill>
              <a:latin typeface="Trebuchet MS" panose="020B0603020202020204" pitchFamily="34" charset="0"/>
            </a:endParaRPr>
          </a:p>
          <a:p>
            <a:pPr algn="ctr"/>
            <a:r>
              <a:rPr lang="en-US" sz="1100" dirty="0" smtClean="0">
                <a:solidFill>
                  <a:schemeClr val="bg1"/>
                </a:solidFill>
                <a:latin typeface="Trebuchet MS" panose="020B0603020202020204" pitchFamily="34" charset="0"/>
              </a:rPr>
              <a:t>www.tommylovettrealestate.com</a:t>
            </a:r>
            <a:endParaRPr lang="en-US" sz="1100" dirty="0">
              <a:solidFill>
                <a:schemeClr val="bg1"/>
              </a:solidFill>
              <a:latin typeface="Trebuchet MS" panose="020B0603020202020204" pitchFamily="34" charset="0"/>
            </a:endParaRPr>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1145" y="81290"/>
            <a:ext cx="7315200" cy="523220"/>
          </a:xfrm>
          <a:prstGeom prst="rect">
            <a:avLst/>
          </a:prstGeom>
        </p:spPr>
        <p:txBody>
          <a:bodyPr wrap="square" anchor="ctr">
            <a:spAutoFit/>
          </a:bodyPr>
          <a:lstStyle/>
          <a:p>
            <a:pPr algn="ct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Great Family Home on Summerville</a:t>
            </a:r>
            <a:endPar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087" y="851917"/>
            <a:ext cx="1179680" cy="787547"/>
          </a:xfrm>
          <a:prstGeom prst="rect">
            <a:avLst/>
          </a:prstGeom>
          <a:ln>
            <a:noFill/>
          </a:ln>
          <a:effectLst/>
        </p:spPr>
      </p:pic>
      <p:pic>
        <p:nvPicPr>
          <p:cNvPr id="24" name="Picture 2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1447" y="2829507"/>
            <a:ext cx="1181904" cy="787936"/>
          </a:xfrm>
          <a:prstGeom prst="rect">
            <a:avLst/>
          </a:prstGeom>
          <a:ln>
            <a:noFill/>
          </a:ln>
          <a:effectLst/>
        </p:spPr>
      </p:pic>
      <p:pic>
        <p:nvPicPr>
          <p:cNvPr id="26" name="Picture 2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5087" y="1841731"/>
            <a:ext cx="1178264" cy="785509"/>
          </a:xfrm>
          <a:prstGeom prst="rect">
            <a:avLst/>
          </a:prstGeom>
          <a:ln>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1447" y="3819710"/>
            <a:ext cx="1181904" cy="787936"/>
          </a:xfrm>
          <a:prstGeom prst="rect">
            <a:avLst/>
          </a:prstGeom>
          <a:ln>
            <a:noFill/>
          </a:ln>
          <a:effectLst/>
        </p:spPr>
      </p:pic>
      <p:pic>
        <p:nvPicPr>
          <p:cNvPr id="34" name="Picture 3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558298" y="3819710"/>
            <a:ext cx="1181904" cy="787936"/>
          </a:xfrm>
          <a:prstGeom prst="rect">
            <a:avLst/>
          </a:prstGeom>
          <a:ln>
            <a:noFill/>
          </a:ln>
          <a:effectLst/>
        </p:spPr>
      </p:pic>
      <p:pic>
        <p:nvPicPr>
          <p:cNvPr id="35" name="Picture 3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3065149" y="3819710"/>
            <a:ext cx="1181904" cy="787936"/>
          </a:xfrm>
          <a:prstGeom prst="rect">
            <a:avLst/>
          </a:prstGeom>
          <a:ln>
            <a:noFill/>
          </a:ln>
          <a:effectLst/>
        </p:spPr>
      </p:pic>
      <p:pic>
        <p:nvPicPr>
          <p:cNvPr id="36" name="Picture 35"/>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4572000" y="3819710"/>
            <a:ext cx="1181904" cy="787936"/>
          </a:xfrm>
          <a:prstGeom prst="rect">
            <a:avLst/>
          </a:prstGeom>
          <a:ln>
            <a:noFill/>
          </a:ln>
          <a:effectLst/>
        </p:spPr>
      </p:pic>
      <p:pic>
        <p:nvPicPr>
          <p:cNvPr id="37" name="Picture 3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078851" y="3819710"/>
            <a:ext cx="1181904" cy="787936"/>
          </a:xfrm>
          <a:prstGeom prst="rect">
            <a:avLst/>
          </a:prstGeom>
          <a:ln>
            <a:noFill/>
          </a:ln>
          <a:effectLst/>
        </p:spPr>
      </p:pic>
      <p:pic>
        <p:nvPicPr>
          <p:cNvPr id="38" name="Picture 3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81075" y="851917"/>
            <a:ext cx="1179680" cy="786453"/>
          </a:xfrm>
          <a:prstGeom prst="rect">
            <a:avLst/>
          </a:prstGeom>
          <a:ln>
            <a:noFill/>
          </a:ln>
          <a:effectLst/>
        </p:spPr>
      </p:pic>
      <p:pic>
        <p:nvPicPr>
          <p:cNvPr id="39" name="Picture 38"/>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078851" y="2829143"/>
            <a:ext cx="1181904" cy="787936"/>
          </a:xfrm>
          <a:prstGeom prst="rect">
            <a:avLst/>
          </a:prstGeom>
          <a:ln>
            <a:noFill/>
          </a:ln>
          <a:effectLst/>
        </p:spPr>
      </p:pic>
      <p:pic>
        <p:nvPicPr>
          <p:cNvPr id="40" name="Picture 39"/>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082492" y="1841002"/>
            <a:ext cx="1178263" cy="785509"/>
          </a:xfrm>
          <a:prstGeom prst="rect">
            <a:avLst/>
          </a:prstGeom>
          <a:ln>
            <a:noFill/>
          </a:ln>
          <a:effectLst/>
        </p:spPr>
      </p:pic>
      <p:pic>
        <p:nvPicPr>
          <p:cNvPr id="41" name="Picture 40"/>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51447" y="7717203"/>
            <a:ext cx="1181904" cy="787936"/>
          </a:xfrm>
          <a:prstGeom prst="rect">
            <a:avLst/>
          </a:prstGeom>
          <a:ln>
            <a:noFill/>
          </a:ln>
          <a:effectLst/>
        </p:spPr>
      </p:pic>
      <p:pic>
        <p:nvPicPr>
          <p:cNvPr id="42" name="Picture 41"/>
          <p:cNvPicPr>
            <a:picLocks/>
          </p:cNvPicPr>
          <p:nvPr/>
        </p:nvPicPr>
        <p:blipFill>
          <a:blip r:embed="rId17" cstate="print">
            <a:extLst>
              <a:ext uri="{28A0092B-C50C-407E-A947-70E740481C1C}">
                <a14:useLocalDpi xmlns:a14="http://schemas.microsoft.com/office/drawing/2010/main" val="0"/>
              </a:ext>
            </a:extLst>
          </a:blip>
          <a:stretch>
            <a:fillRect/>
          </a:stretch>
        </p:blipFill>
        <p:spPr>
          <a:xfrm>
            <a:off x="1558298" y="7717203"/>
            <a:ext cx="1181904" cy="787936"/>
          </a:xfrm>
          <a:prstGeom prst="rect">
            <a:avLst/>
          </a:prstGeom>
          <a:ln>
            <a:noFill/>
          </a:ln>
          <a:effectLst/>
        </p:spPr>
      </p:pic>
      <p:pic>
        <p:nvPicPr>
          <p:cNvPr id="43" name="Picture 42"/>
          <p:cNvPicPr>
            <a:picLocks/>
          </p:cNvPicPr>
          <p:nvPr/>
        </p:nvPicPr>
        <p:blipFill>
          <a:blip r:embed="rId18" cstate="print">
            <a:extLst>
              <a:ext uri="{28A0092B-C50C-407E-A947-70E740481C1C}">
                <a14:useLocalDpi xmlns:a14="http://schemas.microsoft.com/office/drawing/2010/main" val="0"/>
              </a:ext>
            </a:extLst>
          </a:blip>
          <a:stretch>
            <a:fillRect/>
          </a:stretch>
        </p:blipFill>
        <p:spPr>
          <a:xfrm>
            <a:off x="3065149" y="7717203"/>
            <a:ext cx="1181904" cy="787936"/>
          </a:xfrm>
          <a:prstGeom prst="rect">
            <a:avLst/>
          </a:prstGeom>
          <a:ln>
            <a:noFill/>
          </a:ln>
          <a:effectLst/>
        </p:spPr>
      </p:pic>
      <p:pic>
        <p:nvPicPr>
          <p:cNvPr id="44" name="Picture 43"/>
          <p:cNvPicPr>
            <a:picLocks/>
          </p:cNvPicPr>
          <p:nvPr/>
        </p:nvPicPr>
        <p:blipFill>
          <a:blip r:embed="rId19" cstate="print">
            <a:extLst>
              <a:ext uri="{28A0092B-C50C-407E-A947-70E740481C1C}">
                <a14:useLocalDpi xmlns:a14="http://schemas.microsoft.com/office/drawing/2010/main" val="0"/>
              </a:ext>
            </a:extLst>
          </a:blip>
          <a:stretch>
            <a:fillRect/>
          </a:stretch>
        </p:blipFill>
        <p:spPr>
          <a:xfrm>
            <a:off x="4572000" y="7717203"/>
            <a:ext cx="1181904" cy="787936"/>
          </a:xfrm>
          <a:prstGeom prst="rect">
            <a:avLst/>
          </a:prstGeom>
          <a:ln>
            <a:noFill/>
          </a:ln>
          <a:effectLst/>
        </p:spPr>
      </p:pic>
      <p:pic>
        <p:nvPicPr>
          <p:cNvPr id="45" name="Picture 44"/>
          <p:cNvPicPr>
            <a:picLocks/>
          </p:cNvPicPr>
          <p:nvPr/>
        </p:nvPicPr>
        <p:blipFill>
          <a:blip r:embed="rId20" cstate="print">
            <a:extLst>
              <a:ext uri="{28A0092B-C50C-407E-A947-70E740481C1C}">
                <a14:useLocalDpi xmlns:a14="http://schemas.microsoft.com/office/drawing/2010/main" val="0"/>
              </a:ext>
            </a:extLst>
          </a:blip>
          <a:stretch>
            <a:fillRect/>
          </a:stretch>
        </p:blipFill>
        <p:spPr>
          <a:xfrm>
            <a:off x="6079672" y="7717203"/>
            <a:ext cx="1180262" cy="787936"/>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130</TotalTime>
  <Words>209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102 Hutchinson Lane Summerville, SC 29483 · Gadsden Manor · MLS# 16003845 · $574,900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2016-06-09T21:02:04Z</dcterms:modified>
</cp:coreProperties>
</file>