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3152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30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0" d="100"/>
          <a:sy n="50" d="100"/>
        </p:scale>
        <p:origin x="2700" y="42"/>
      </p:cViewPr>
      <p:guideLst>
        <p:guide orient="horz" pos="3168"/>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37624" y="2011680"/>
            <a:ext cx="658368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7/27/2016</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097280" y="4886490"/>
            <a:ext cx="512064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7/27/2016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402803"/>
            <a:ext cx="164592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65760" y="402803"/>
            <a:ext cx="481584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7/27/2016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7/27/2016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80160" y="894080"/>
            <a:ext cx="566928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280160" y="3678086"/>
            <a:ext cx="566928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7/27/2016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339840" y="9411124"/>
            <a:ext cx="6096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3657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37185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7/27/2016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65760" y="400473"/>
            <a:ext cx="658368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365760" y="2251498"/>
            <a:ext cx="323215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716020" y="2251498"/>
            <a:ext cx="323342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65760" y="3464561"/>
            <a:ext cx="323215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716020" y="3464561"/>
            <a:ext cx="323342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7/27/2016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7/27/2016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7/27/2016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400473"/>
            <a:ext cx="2406650"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365761" y="2235201"/>
            <a:ext cx="2406650"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2860040" y="400474"/>
            <a:ext cx="4089400"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7/27/2016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63040" y="894080"/>
            <a:ext cx="438912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463040" y="2686897"/>
            <a:ext cx="438912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463040" y="1711287"/>
            <a:ext cx="438912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7/27/2016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65760" y="402802"/>
            <a:ext cx="658368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365760" y="2346960"/>
            <a:ext cx="658368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365760" y="9411124"/>
            <a:ext cx="170688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7/27/2016</a:t>
            </a:fld>
            <a:endParaRPr lang="en-US"/>
          </a:p>
        </p:txBody>
      </p:sp>
      <p:sp>
        <p:nvSpPr>
          <p:cNvPr id="3" name="Footer Placeholder 2"/>
          <p:cNvSpPr>
            <a:spLocks noGrp="1"/>
          </p:cNvSpPr>
          <p:nvPr>
            <p:ph type="ftr" sz="quarter" idx="3"/>
          </p:nvPr>
        </p:nvSpPr>
        <p:spPr>
          <a:xfrm>
            <a:off x="2499360" y="9411124"/>
            <a:ext cx="231648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339840" y="9411124"/>
            <a:ext cx="6096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13" Type="http://schemas.openxmlformats.org/officeDocument/2006/relationships/image" Target="../media/image13.jpeg"/><Relationship Id="rId18" Type="http://schemas.openxmlformats.org/officeDocument/2006/relationships/image" Target="../media/image18.jpeg"/><Relationship Id="rId3" Type="http://schemas.openxmlformats.org/officeDocument/2006/relationships/image" Target="../media/image3.jpeg"/><Relationship Id="rId7" Type="http://schemas.openxmlformats.org/officeDocument/2006/relationships/image" Target="../media/image7.jpeg"/><Relationship Id="rId12" Type="http://schemas.openxmlformats.org/officeDocument/2006/relationships/image" Target="../media/image12.jpeg"/><Relationship Id="rId17" Type="http://schemas.openxmlformats.org/officeDocument/2006/relationships/image" Target="../media/image17.jpeg"/><Relationship Id="rId2" Type="http://schemas.openxmlformats.org/officeDocument/2006/relationships/image" Target="../media/image2.jpg"/><Relationship Id="rId16" Type="http://schemas.openxmlformats.org/officeDocument/2006/relationships/image" Target="../media/image16.jpeg"/><Relationship Id="rId20" Type="http://schemas.openxmlformats.org/officeDocument/2006/relationships/image" Target="../media/image20.jpe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5" Type="http://schemas.openxmlformats.org/officeDocument/2006/relationships/image" Target="../media/image15.jpeg"/><Relationship Id="rId10" Type="http://schemas.openxmlformats.org/officeDocument/2006/relationships/image" Target="../media/image10.jpeg"/><Relationship Id="rId19" Type="http://schemas.openxmlformats.org/officeDocument/2006/relationships/image" Target="../media/image19.jpeg"/><Relationship Id="rId4" Type="http://schemas.openxmlformats.org/officeDocument/2006/relationships/image" Target="../media/image4.jpg"/><Relationship Id="rId9" Type="http://schemas.openxmlformats.org/officeDocument/2006/relationships/image" Target="../media/image9.jpeg"/><Relationship Id="rId14" Type="http://schemas.openxmlformats.org/officeDocument/2006/relationships/image" Target="../media/image1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58298" y="851917"/>
            <a:ext cx="4195606" cy="2765162"/>
          </a:xfrm>
          <a:prstGeom prst="rect">
            <a:avLst/>
          </a:prstGeom>
          <a:ln w="3175">
            <a:noFill/>
          </a:ln>
          <a:effectLst/>
        </p:spPr>
      </p:pic>
      <p:sp>
        <p:nvSpPr>
          <p:cNvPr id="21" name="Rectangle 20"/>
          <p:cNvSpPr/>
          <p:nvPr/>
        </p:nvSpPr>
        <p:spPr>
          <a:xfrm>
            <a:off x="1" y="8686800"/>
            <a:ext cx="7315198" cy="1377984"/>
          </a:xfrm>
          <a:prstGeom prst="rect">
            <a:avLst/>
          </a:prstGeom>
          <a:solidFill>
            <a:schemeClr val="tx2">
              <a:lumMod val="75000"/>
            </a:schemeClr>
          </a:solid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p:cNvSpPr/>
          <p:nvPr/>
        </p:nvSpPr>
        <p:spPr>
          <a:xfrm>
            <a:off x="-1144" y="0"/>
            <a:ext cx="7315198" cy="685800"/>
          </a:xfrm>
          <a:prstGeom prst="rect">
            <a:avLst/>
          </a:prstGeom>
          <a:solidFill>
            <a:schemeClr val="tx2">
              <a:lumMod val="60000"/>
              <a:lumOff val="40000"/>
            </a:schemeClr>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0" y="5326247"/>
            <a:ext cx="7312912" cy="2389505"/>
          </a:xfrm>
        </p:spPr>
        <p:txBody>
          <a:bodyPr anchor="ctr">
            <a:noAutofit/>
          </a:bodyPr>
          <a:lstStyle/>
          <a:p>
            <a:r>
              <a:rPr lang="en-US" sz="1200" dirty="0">
                <a:solidFill>
                  <a:schemeClr val="tx2">
                    <a:lumMod val="75000"/>
                  </a:schemeClr>
                </a:solidFill>
                <a:latin typeface="Trebuchet MS" panose="020B0603020202020204" pitchFamily="34" charset="0"/>
              </a:rPr>
              <a:t>This meticulous 4000 square foot custom brick home features a traditional floor plan, 5 bedrooms, 3.5 baths, and is located on a 1/2 acre wooded lot on a cul-de-sac in an established neighborhood in historic Summerville. The large master suite is located on the 1st floor as is the laundry room which features an utility sink and built in desk. This spacious plan is open and airy with formal areas perfect for entertaining. The family room has a masonry fireplace with built in bookcases and ceiling fan. </a:t>
            </a:r>
          </a:p>
          <a:p>
            <a:endParaRPr lang="en-US" sz="1200" dirty="0">
              <a:solidFill>
                <a:schemeClr val="tx2">
                  <a:lumMod val="75000"/>
                </a:schemeClr>
              </a:solidFill>
              <a:latin typeface="Trebuchet MS" panose="020B0603020202020204" pitchFamily="34" charset="0"/>
            </a:endParaRPr>
          </a:p>
          <a:p>
            <a:r>
              <a:rPr lang="en-US" sz="1200" dirty="0">
                <a:solidFill>
                  <a:schemeClr val="tx2">
                    <a:lumMod val="75000"/>
                  </a:schemeClr>
                </a:solidFill>
                <a:latin typeface="Trebuchet MS" panose="020B0603020202020204" pitchFamily="34" charset="0"/>
              </a:rPr>
              <a:t>The vaulted screen porch with ceiling fan opens to an oversized open deck with steps leading into the fenced rear yard. Additional features include gleaming oak flooring, crown molding, chair rail, custom trim and cabinetry, granite countertops in the kitchen with generous counter space, and stainless appliances. Enjoy walking or biking to nearby restaurants, shops, banks, schools and parks. Super value for a quality home in a desirable location with excellent schools in a small town setting.</a:t>
            </a:r>
          </a:p>
        </p:txBody>
      </p:sp>
      <p:sp>
        <p:nvSpPr>
          <p:cNvPr id="2" name="Title 1"/>
          <p:cNvSpPr>
            <a:spLocks noGrp="1"/>
          </p:cNvSpPr>
          <p:nvPr>
            <p:ph type="ctrTitle"/>
          </p:nvPr>
        </p:nvSpPr>
        <p:spPr>
          <a:xfrm>
            <a:off x="1" y="4688936"/>
            <a:ext cx="7312912" cy="637311"/>
          </a:xfrm>
        </p:spPr>
        <p:txBody>
          <a:bodyPr anchor="t">
            <a:noAutofit/>
            <a:scene3d>
              <a:camera prst="orthographicFront"/>
              <a:lightRig rig="soft" dir="t">
                <a:rot lat="0" lon="0" rev="17220000"/>
              </a:lightRig>
            </a:scene3d>
            <a:sp3d prstMaterial="softEdge"/>
          </a:bodyPr>
          <a:lstStyle/>
          <a:p>
            <a:r>
              <a:rPr lang="en-US" sz="2000" cap="none" dirty="0">
                <a:ln w="10541" cmpd="sng">
                  <a:noFill/>
                  <a:prstDash val="solid"/>
                </a:ln>
                <a:solidFill>
                  <a:schemeClr val="tx2"/>
                </a:solidFill>
                <a:effectLst/>
                <a:latin typeface="Trebuchet MS" panose="020B0603020202020204" pitchFamily="34" charset="0"/>
              </a:rPr>
              <a:t>102 Hutchinson Lane</a:t>
            </a:r>
            <a:br>
              <a:rPr lang="en-US" sz="2000" cap="none" dirty="0">
                <a:ln w="10541" cmpd="sng">
                  <a:noFill/>
                  <a:prstDash val="solid"/>
                </a:ln>
                <a:solidFill>
                  <a:schemeClr val="tx2"/>
                </a:solidFill>
                <a:effectLst/>
                <a:latin typeface="Trebuchet MS" panose="020B0603020202020204" pitchFamily="34" charset="0"/>
              </a:rPr>
            </a:br>
            <a:r>
              <a:rPr lang="en-US" sz="1600" cap="none" dirty="0">
                <a:ln w="10541" cmpd="sng">
                  <a:noFill/>
                  <a:prstDash val="solid"/>
                </a:ln>
                <a:solidFill>
                  <a:schemeClr val="tx2"/>
                </a:solidFill>
                <a:effectLst/>
                <a:latin typeface="Trebuchet MS" panose="020B0603020202020204" pitchFamily="34" charset="0"/>
              </a:rPr>
              <a:t>Summerville, SC 29483 · Gadsden Manor · MLS# 16003845 · $574,900</a:t>
            </a:r>
            <a:endParaRPr lang="en-US" sz="1400" cap="none" dirty="0">
              <a:ln w="10541" cmpd="sng">
                <a:noFill/>
                <a:prstDash val="solid"/>
              </a:ln>
              <a:solidFill>
                <a:schemeClr val="tx2"/>
              </a:solidFill>
              <a:effectLst/>
              <a:latin typeface="Trebuchet MS" panose="020B0603020202020204" pitchFamily="34" charset="0"/>
            </a:endParaRPr>
          </a:p>
        </p:txBody>
      </p:sp>
      <p:grpSp>
        <p:nvGrpSpPr>
          <p:cNvPr id="9" name="Group 8"/>
          <p:cNvGrpSpPr/>
          <p:nvPr/>
        </p:nvGrpSpPr>
        <p:grpSpPr>
          <a:xfrm>
            <a:off x="0" y="8814959"/>
            <a:ext cx="1524000" cy="1167241"/>
            <a:chOff x="0" y="8814959"/>
            <a:chExt cx="1524000" cy="1167241"/>
          </a:xfrm>
        </p:grpSpPr>
        <p:pic>
          <p:nvPicPr>
            <p:cNvPr id="16" name="Picture 1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52583" y="8814959"/>
              <a:ext cx="1018834" cy="700449"/>
            </a:xfrm>
            <a:prstGeom prst="rect">
              <a:avLst/>
            </a:prstGeom>
          </p:spPr>
        </p:pic>
        <p:sp>
          <p:nvSpPr>
            <p:cNvPr id="18" name="Rectangle 17"/>
            <p:cNvSpPr/>
            <p:nvPr/>
          </p:nvSpPr>
          <p:spPr>
            <a:xfrm>
              <a:off x="0" y="9566702"/>
              <a:ext cx="1524000" cy="415498"/>
            </a:xfrm>
            <a:prstGeom prst="rect">
              <a:avLst/>
            </a:prstGeom>
          </p:spPr>
          <p:txBody>
            <a:bodyPr wrap="square">
              <a:spAutoFit/>
            </a:bodyPr>
            <a:lstStyle/>
            <a:p>
              <a:pPr algn="ctr"/>
              <a:r>
                <a:rPr lang="en-US" sz="700" dirty="0">
                  <a:solidFill>
                    <a:schemeClr val="bg1"/>
                  </a:solidFill>
                  <a:latin typeface="Trebuchet MS" panose="020B0603020202020204" pitchFamily="34" charset="0"/>
                </a:rPr>
                <a:t>Carolina One Real Estate</a:t>
              </a:r>
            </a:p>
            <a:p>
              <a:pPr algn="ctr"/>
              <a:r>
                <a:rPr lang="en-US" sz="700" dirty="0">
                  <a:solidFill>
                    <a:schemeClr val="bg1"/>
                  </a:solidFill>
                  <a:latin typeface="Trebuchet MS" panose="020B0603020202020204" pitchFamily="34" charset="0"/>
                </a:rPr>
                <a:t>628 Long Point Rd.</a:t>
              </a:r>
            </a:p>
            <a:p>
              <a:pPr algn="ctr"/>
              <a:r>
                <a:rPr lang="en-US" sz="700" dirty="0">
                  <a:solidFill>
                    <a:schemeClr val="bg1"/>
                  </a:solidFill>
                  <a:latin typeface="Trebuchet MS" panose="020B0603020202020204" pitchFamily="34" charset="0"/>
                </a:rPr>
                <a:t>Mt Pleasant, SC 29464-3032</a:t>
              </a:r>
            </a:p>
          </p:txBody>
        </p:sp>
      </p:grpSp>
      <p:sp>
        <p:nvSpPr>
          <p:cNvPr id="23" name="Rectangle 22"/>
          <p:cNvSpPr/>
          <p:nvPr/>
        </p:nvSpPr>
        <p:spPr>
          <a:xfrm>
            <a:off x="-1145" y="-72598"/>
            <a:ext cx="7315200" cy="830997"/>
          </a:xfrm>
          <a:prstGeom prst="rect">
            <a:avLst/>
          </a:prstGeom>
        </p:spPr>
        <p:txBody>
          <a:bodyPr wrap="square" anchor="ctr">
            <a:spAutoFit/>
          </a:bodyPr>
          <a:lstStyle/>
          <a:p>
            <a:pPr algn="ctr"/>
            <a:r>
              <a:rPr lang="en-US" sz="2400" i="1" dirty="0">
                <a:solidFill>
                  <a:srgbClr val="FFFF00"/>
                </a:solidFill>
                <a:effectLst>
                  <a:outerShdw blurRad="50800" dist="38100" dir="5400000" algn="t" rotWithShape="0">
                    <a:prstClr val="black">
                      <a:alpha val="40000"/>
                    </a:prstClr>
                  </a:outerShdw>
                </a:effectLst>
                <a:latin typeface="Trebuchet MS" panose="020B0603020202020204" pitchFamily="34" charset="0"/>
              </a:rPr>
              <a:t>Price Reduction on Luxury Customized home in Historic Summerville!</a:t>
            </a:r>
          </a:p>
        </p:txBody>
      </p:sp>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944442" y="8814960"/>
            <a:ext cx="1280160" cy="1121664"/>
          </a:xfrm>
          <a:prstGeom prst="rect">
            <a:avLst/>
          </a:prstGeom>
        </p:spPr>
      </p:pic>
      <p:pic>
        <p:nvPicPr>
          <p:cNvPr id="19" name="Picture 18"/>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5087" y="851917"/>
            <a:ext cx="1179680" cy="787547"/>
          </a:xfrm>
          <a:prstGeom prst="rect">
            <a:avLst/>
          </a:prstGeom>
          <a:ln>
            <a:noFill/>
          </a:ln>
          <a:effectLst/>
        </p:spPr>
      </p:pic>
      <p:pic>
        <p:nvPicPr>
          <p:cNvPr id="24" name="Picture 23"/>
          <p:cNvPicPr>
            <a:picLocks/>
          </p:cNvPicPr>
          <p:nvPr/>
        </p:nvPicPr>
        <p:blipFill>
          <a:blip r:embed="rId6" cstate="print">
            <a:extLst>
              <a:ext uri="{28A0092B-C50C-407E-A947-70E740481C1C}">
                <a14:useLocalDpi xmlns:a14="http://schemas.microsoft.com/office/drawing/2010/main" val="0"/>
              </a:ext>
            </a:extLst>
          </a:blip>
          <a:stretch>
            <a:fillRect/>
          </a:stretch>
        </p:blipFill>
        <p:spPr>
          <a:xfrm>
            <a:off x="51447" y="2829507"/>
            <a:ext cx="1181904" cy="787936"/>
          </a:xfrm>
          <a:prstGeom prst="rect">
            <a:avLst/>
          </a:prstGeom>
          <a:ln>
            <a:noFill/>
          </a:ln>
          <a:effectLst/>
        </p:spPr>
      </p:pic>
      <p:pic>
        <p:nvPicPr>
          <p:cNvPr id="26" name="Picture 25"/>
          <p:cNvPicPr>
            <a:picLocks/>
          </p:cNvPicPr>
          <p:nvPr/>
        </p:nvPicPr>
        <p:blipFill>
          <a:blip r:embed="rId7" cstate="print">
            <a:extLst>
              <a:ext uri="{28A0092B-C50C-407E-A947-70E740481C1C}">
                <a14:useLocalDpi xmlns:a14="http://schemas.microsoft.com/office/drawing/2010/main" val="0"/>
              </a:ext>
            </a:extLst>
          </a:blip>
          <a:stretch>
            <a:fillRect/>
          </a:stretch>
        </p:blipFill>
        <p:spPr>
          <a:xfrm>
            <a:off x="55087" y="1841731"/>
            <a:ext cx="1178264" cy="785509"/>
          </a:xfrm>
          <a:prstGeom prst="rect">
            <a:avLst/>
          </a:prstGeom>
          <a:ln>
            <a:noFill/>
          </a:ln>
          <a:effectLst/>
        </p:spPr>
      </p:pic>
      <p:pic>
        <p:nvPicPr>
          <p:cNvPr id="33" name="Picture 32"/>
          <p:cNvPicPr>
            <a:picLocks/>
          </p:cNvPicPr>
          <p:nvPr/>
        </p:nvPicPr>
        <p:blipFill>
          <a:blip r:embed="rId8" cstate="print">
            <a:extLst>
              <a:ext uri="{28A0092B-C50C-407E-A947-70E740481C1C}">
                <a14:useLocalDpi xmlns:a14="http://schemas.microsoft.com/office/drawing/2010/main" val="0"/>
              </a:ext>
            </a:extLst>
          </a:blip>
          <a:stretch>
            <a:fillRect/>
          </a:stretch>
        </p:blipFill>
        <p:spPr>
          <a:xfrm>
            <a:off x="51447" y="3819710"/>
            <a:ext cx="1181904" cy="787936"/>
          </a:xfrm>
          <a:prstGeom prst="rect">
            <a:avLst/>
          </a:prstGeom>
          <a:ln>
            <a:noFill/>
          </a:ln>
          <a:effectLst/>
        </p:spPr>
      </p:pic>
      <p:pic>
        <p:nvPicPr>
          <p:cNvPr id="34" name="Picture 33"/>
          <p:cNvPicPr>
            <a:picLocks/>
          </p:cNvPicPr>
          <p:nvPr/>
        </p:nvPicPr>
        <p:blipFill>
          <a:blip r:embed="rId9" cstate="print">
            <a:extLst>
              <a:ext uri="{28A0092B-C50C-407E-A947-70E740481C1C}">
                <a14:useLocalDpi xmlns:a14="http://schemas.microsoft.com/office/drawing/2010/main" val="0"/>
              </a:ext>
            </a:extLst>
          </a:blip>
          <a:stretch>
            <a:fillRect/>
          </a:stretch>
        </p:blipFill>
        <p:spPr>
          <a:xfrm>
            <a:off x="1558298" y="3819710"/>
            <a:ext cx="1181904" cy="787936"/>
          </a:xfrm>
          <a:prstGeom prst="rect">
            <a:avLst/>
          </a:prstGeom>
          <a:ln>
            <a:noFill/>
          </a:ln>
          <a:effectLst/>
        </p:spPr>
      </p:pic>
      <p:pic>
        <p:nvPicPr>
          <p:cNvPr id="35" name="Picture 34"/>
          <p:cNvPicPr>
            <a:picLocks/>
          </p:cNvPicPr>
          <p:nvPr/>
        </p:nvPicPr>
        <p:blipFill>
          <a:blip r:embed="rId10" cstate="print">
            <a:extLst>
              <a:ext uri="{28A0092B-C50C-407E-A947-70E740481C1C}">
                <a14:useLocalDpi xmlns:a14="http://schemas.microsoft.com/office/drawing/2010/main" val="0"/>
              </a:ext>
            </a:extLst>
          </a:blip>
          <a:stretch>
            <a:fillRect/>
          </a:stretch>
        </p:blipFill>
        <p:spPr>
          <a:xfrm>
            <a:off x="3065149" y="3819710"/>
            <a:ext cx="1181904" cy="787936"/>
          </a:xfrm>
          <a:prstGeom prst="rect">
            <a:avLst/>
          </a:prstGeom>
          <a:ln>
            <a:noFill/>
          </a:ln>
          <a:effectLst/>
        </p:spPr>
      </p:pic>
      <p:pic>
        <p:nvPicPr>
          <p:cNvPr id="36" name="Picture 35"/>
          <p:cNvPicPr>
            <a:picLocks/>
          </p:cNvPicPr>
          <p:nvPr/>
        </p:nvPicPr>
        <p:blipFill>
          <a:blip r:embed="rId11" cstate="print">
            <a:extLst>
              <a:ext uri="{28A0092B-C50C-407E-A947-70E740481C1C}">
                <a14:useLocalDpi xmlns:a14="http://schemas.microsoft.com/office/drawing/2010/main" val="0"/>
              </a:ext>
            </a:extLst>
          </a:blip>
          <a:stretch>
            <a:fillRect/>
          </a:stretch>
        </p:blipFill>
        <p:spPr>
          <a:xfrm>
            <a:off x="4572000" y="3819710"/>
            <a:ext cx="1181904" cy="787936"/>
          </a:xfrm>
          <a:prstGeom prst="rect">
            <a:avLst/>
          </a:prstGeom>
          <a:ln>
            <a:noFill/>
          </a:ln>
          <a:effectLst/>
        </p:spPr>
      </p:pic>
      <p:pic>
        <p:nvPicPr>
          <p:cNvPr id="37" name="Picture 36"/>
          <p:cNvPicPr>
            <a:picLocks/>
          </p:cNvPicPr>
          <p:nvPr/>
        </p:nvPicPr>
        <p:blipFill>
          <a:blip r:embed="rId12" cstate="print">
            <a:extLst>
              <a:ext uri="{28A0092B-C50C-407E-A947-70E740481C1C}">
                <a14:useLocalDpi xmlns:a14="http://schemas.microsoft.com/office/drawing/2010/main" val="0"/>
              </a:ext>
            </a:extLst>
          </a:blip>
          <a:stretch>
            <a:fillRect/>
          </a:stretch>
        </p:blipFill>
        <p:spPr>
          <a:xfrm>
            <a:off x="6078851" y="3819710"/>
            <a:ext cx="1181904" cy="787936"/>
          </a:xfrm>
          <a:prstGeom prst="rect">
            <a:avLst/>
          </a:prstGeom>
          <a:ln>
            <a:noFill/>
          </a:ln>
          <a:effectLst/>
        </p:spPr>
      </p:pic>
      <p:pic>
        <p:nvPicPr>
          <p:cNvPr id="38" name="Picture 37"/>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6081075" y="851917"/>
            <a:ext cx="1179680" cy="786453"/>
          </a:xfrm>
          <a:prstGeom prst="rect">
            <a:avLst/>
          </a:prstGeom>
          <a:ln>
            <a:noFill/>
          </a:ln>
          <a:effectLst/>
        </p:spPr>
      </p:pic>
      <p:pic>
        <p:nvPicPr>
          <p:cNvPr id="39" name="Picture 38"/>
          <p:cNvPicPr>
            <a:picLocks/>
          </p:cNvPicPr>
          <p:nvPr/>
        </p:nvPicPr>
        <p:blipFill>
          <a:blip r:embed="rId14" cstate="print">
            <a:extLst>
              <a:ext uri="{28A0092B-C50C-407E-A947-70E740481C1C}">
                <a14:useLocalDpi xmlns:a14="http://schemas.microsoft.com/office/drawing/2010/main" val="0"/>
              </a:ext>
            </a:extLst>
          </a:blip>
          <a:stretch>
            <a:fillRect/>
          </a:stretch>
        </p:blipFill>
        <p:spPr>
          <a:xfrm>
            <a:off x="6078851" y="2829143"/>
            <a:ext cx="1181904" cy="787936"/>
          </a:xfrm>
          <a:prstGeom prst="rect">
            <a:avLst/>
          </a:prstGeom>
          <a:ln>
            <a:noFill/>
          </a:ln>
          <a:effectLst/>
        </p:spPr>
      </p:pic>
      <p:pic>
        <p:nvPicPr>
          <p:cNvPr id="40" name="Picture 39"/>
          <p:cNvPicPr>
            <a:picLocks/>
          </p:cNvPicPr>
          <p:nvPr/>
        </p:nvPicPr>
        <p:blipFill>
          <a:blip r:embed="rId15" cstate="print">
            <a:extLst>
              <a:ext uri="{28A0092B-C50C-407E-A947-70E740481C1C}">
                <a14:useLocalDpi xmlns:a14="http://schemas.microsoft.com/office/drawing/2010/main" val="0"/>
              </a:ext>
            </a:extLst>
          </a:blip>
          <a:stretch>
            <a:fillRect/>
          </a:stretch>
        </p:blipFill>
        <p:spPr>
          <a:xfrm>
            <a:off x="6082492" y="1841002"/>
            <a:ext cx="1178263" cy="785509"/>
          </a:xfrm>
          <a:prstGeom prst="rect">
            <a:avLst/>
          </a:prstGeom>
          <a:ln>
            <a:noFill/>
          </a:ln>
          <a:effectLst/>
        </p:spPr>
      </p:pic>
      <p:pic>
        <p:nvPicPr>
          <p:cNvPr id="41" name="Picture 40"/>
          <p:cNvPicPr>
            <a:picLocks/>
          </p:cNvPicPr>
          <p:nvPr/>
        </p:nvPicPr>
        <p:blipFill>
          <a:blip r:embed="rId16" cstate="print">
            <a:extLst>
              <a:ext uri="{28A0092B-C50C-407E-A947-70E740481C1C}">
                <a14:useLocalDpi xmlns:a14="http://schemas.microsoft.com/office/drawing/2010/main" val="0"/>
              </a:ext>
            </a:extLst>
          </a:blip>
          <a:stretch>
            <a:fillRect/>
          </a:stretch>
        </p:blipFill>
        <p:spPr>
          <a:xfrm>
            <a:off x="51447" y="7717203"/>
            <a:ext cx="1181904" cy="787936"/>
          </a:xfrm>
          <a:prstGeom prst="rect">
            <a:avLst/>
          </a:prstGeom>
          <a:ln>
            <a:noFill/>
          </a:ln>
          <a:effectLst/>
        </p:spPr>
      </p:pic>
      <p:pic>
        <p:nvPicPr>
          <p:cNvPr id="42" name="Picture 41"/>
          <p:cNvPicPr>
            <a:picLocks/>
          </p:cNvPicPr>
          <p:nvPr/>
        </p:nvPicPr>
        <p:blipFill>
          <a:blip r:embed="rId17" cstate="print">
            <a:extLst>
              <a:ext uri="{28A0092B-C50C-407E-A947-70E740481C1C}">
                <a14:useLocalDpi xmlns:a14="http://schemas.microsoft.com/office/drawing/2010/main" val="0"/>
              </a:ext>
            </a:extLst>
          </a:blip>
          <a:stretch>
            <a:fillRect/>
          </a:stretch>
        </p:blipFill>
        <p:spPr>
          <a:xfrm>
            <a:off x="1558298" y="7717203"/>
            <a:ext cx="1181904" cy="787936"/>
          </a:xfrm>
          <a:prstGeom prst="rect">
            <a:avLst/>
          </a:prstGeom>
          <a:ln>
            <a:noFill/>
          </a:ln>
          <a:effectLst/>
        </p:spPr>
      </p:pic>
      <p:pic>
        <p:nvPicPr>
          <p:cNvPr id="43" name="Picture 42"/>
          <p:cNvPicPr>
            <a:picLocks/>
          </p:cNvPicPr>
          <p:nvPr/>
        </p:nvPicPr>
        <p:blipFill>
          <a:blip r:embed="rId18" cstate="print">
            <a:extLst>
              <a:ext uri="{28A0092B-C50C-407E-A947-70E740481C1C}">
                <a14:useLocalDpi xmlns:a14="http://schemas.microsoft.com/office/drawing/2010/main" val="0"/>
              </a:ext>
            </a:extLst>
          </a:blip>
          <a:stretch>
            <a:fillRect/>
          </a:stretch>
        </p:blipFill>
        <p:spPr>
          <a:xfrm>
            <a:off x="3065149" y="7717203"/>
            <a:ext cx="1181904" cy="787936"/>
          </a:xfrm>
          <a:prstGeom prst="rect">
            <a:avLst/>
          </a:prstGeom>
          <a:ln>
            <a:noFill/>
          </a:ln>
          <a:effectLst/>
        </p:spPr>
      </p:pic>
      <p:pic>
        <p:nvPicPr>
          <p:cNvPr id="44" name="Picture 43"/>
          <p:cNvPicPr>
            <a:picLocks/>
          </p:cNvPicPr>
          <p:nvPr/>
        </p:nvPicPr>
        <p:blipFill>
          <a:blip r:embed="rId19" cstate="print">
            <a:extLst>
              <a:ext uri="{28A0092B-C50C-407E-A947-70E740481C1C}">
                <a14:useLocalDpi xmlns:a14="http://schemas.microsoft.com/office/drawing/2010/main" val="0"/>
              </a:ext>
            </a:extLst>
          </a:blip>
          <a:stretch>
            <a:fillRect/>
          </a:stretch>
        </p:blipFill>
        <p:spPr>
          <a:xfrm>
            <a:off x="4572000" y="7717203"/>
            <a:ext cx="1181904" cy="787936"/>
          </a:xfrm>
          <a:prstGeom prst="rect">
            <a:avLst/>
          </a:prstGeom>
          <a:ln>
            <a:noFill/>
          </a:ln>
          <a:effectLst/>
        </p:spPr>
      </p:pic>
      <p:pic>
        <p:nvPicPr>
          <p:cNvPr id="45" name="Picture 44"/>
          <p:cNvPicPr>
            <a:picLocks/>
          </p:cNvPicPr>
          <p:nvPr/>
        </p:nvPicPr>
        <p:blipFill>
          <a:blip r:embed="rId20" cstate="print">
            <a:extLst>
              <a:ext uri="{28A0092B-C50C-407E-A947-70E740481C1C}">
                <a14:useLocalDpi xmlns:a14="http://schemas.microsoft.com/office/drawing/2010/main" val="0"/>
              </a:ext>
            </a:extLst>
          </a:blip>
          <a:stretch>
            <a:fillRect/>
          </a:stretch>
        </p:blipFill>
        <p:spPr>
          <a:xfrm>
            <a:off x="6079672" y="7717203"/>
            <a:ext cx="1180262" cy="787936"/>
          </a:xfrm>
          <a:prstGeom prst="rect">
            <a:avLst/>
          </a:prstGeom>
          <a:ln>
            <a:noFill/>
          </a:ln>
          <a:effectLst/>
        </p:spPr>
      </p:pic>
      <p:sp>
        <p:nvSpPr>
          <p:cNvPr id="5" name="Rectangle 4"/>
          <p:cNvSpPr/>
          <p:nvPr/>
        </p:nvSpPr>
        <p:spPr>
          <a:xfrm>
            <a:off x="5839515" y="4651324"/>
            <a:ext cx="1334020" cy="400110"/>
          </a:xfrm>
          <a:prstGeom prst="rect">
            <a:avLst/>
          </a:prstGeom>
        </p:spPr>
        <p:txBody>
          <a:bodyPr wrap="none">
            <a:spAutoFit/>
          </a:bodyPr>
          <a:lstStyle/>
          <a:p>
            <a:r>
              <a:rPr lang="en-US" b="1" i="1" dirty="0">
                <a:ln w="10541" cmpd="sng">
                  <a:noFill/>
                  <a:prstDash val="solid"/>
                </a:ln>
                <a:solidFill>
                  <a:srgbClr val="FF0000"/>
                </a:solidFill>
                <a:latin typeface="Trebuchet MS" panose="020B0603020202020204" pitchFamily="34" charset="0"/>
              </a:rPr>
              <a:t>$564,900</a:t>
            </a:r>
            <a:endParaRPr lang="en-US" b="1" i="1" dirty="0">
              <a:solidFill>
                <a:srgbClr val="FF0000"/>
              </a:solidFill>
            </a:endParaRPr>
          </a:p>
        </p:txBody>
      </p:sp>
      <p:cxnSp>
        <p:nvCxnSpPr>
          <p:cNvPr id="7" name="Straight Connector 6"/>
          <p:cNvCxnSpPr/>
          <p:nvPr/>
        </p:nvCxnSpPr>
        <p:spPr>
          <a:xfrm flipV="1">
            <a:off x="6078851" y="5089046"/>
            <a:ext cx="855349" cy="52769"/>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
        <p:nvSpPr>
          <p:cNvPr id="31" name="Rectangle 30"/>
          <p:cNvSpPr/>
          <p:nvPr/>
        </p:nvSpPr>
        <p:spPr>
          <a:xfrm>
            <a:off x="-1717" y="8852572"/>
            <a:ext cx="7315200" cy="1046440"/>
          </a:xfrm>
          <a:prstGeom prst="rect">
            <a:avLst/>
          </a:prstGeom>
        </p:spPr>
        <p:txBody>
          <a:bodyPr wrap="square">
            <a:spAutoFit/>
          </a:bodyPr>
          <a:lstStyle/>
          <a:p>
            <a:pPr algn="ctr"/>
            <a:r>
              <a:rPr lang="en-US" sz="1800" dirty="0">
                <a:solidFill>
                  <a:schemeClr val="bg1"/>
                </a:solidFill>
                <a:effectLst>
                  <a:outerShdw blurRad="38100" dist="38100" dir="2700000" algn="tl">
                    <a:srgbClr val="000000">
                      <a:alpha val="43137"/>
                    </a:srgbClr>
                  </a:outerShdw>
                </a:effectLst>
                <a:latin typeface="Trebuchet MS" panose="020B0603020202020204" pitchFamily="34" charset="0"/>
              </a:rPr>
              <a:t>Tommy Lovett</a:t>
            </a:r>
            <a:br>
              <a:rPr lang="en-US" sz="1800" dirty="0">
                <a:solidFill>
                  <a:schemeClr val="bg1"/>
                </a:solidFill>
                <a:effectLst>
                  <a:outerShdw blurRad="38100" dist="38100" dir="2700000" algn="tl">
                    <a:srgbClr val="000000">
                      <a:alpha val="43137"/>
                    </a:srgbClr>
                  </a:outerShdw>
                </a:effectLst>
                <a:latin typeface="Trebuchet MS" panose="020B0603020202020204" pitchFamily="34" charset="0"/>
              </a:rPr>
            </a:br>
            <a:r>
              <a:rPr lang="en-US" sz="1100" dirty="0">
                <a:solidFill>
                  <a:schemeClr val="bg1"/>
                </a:solidFill>
                <a:latin typeface="Trebuchet MS" panose="020B0603020202020204" pitchFamily="34" charset="0"/>
              </a:rPr>
              <a:t>Tommy - (843) 442-1276</a:t>
            </a:r>
            <a:br>
              <a:rPr lang="en-US" sz="1100" dirty="0">
                <a:solidFill>
                  <a:schemeClr val="bg1"/>
                </a:solidFill>
                <a:latin typeface="Trebuchet MS" panose="020B0603020202020204" pitchFamily="34" charset="0"/>
              </a:rPr>
            </a:br>
            <a:endParaRPr lang="en-US" sz="1100" dirty="0">
              <a:solidFill>
                <a:schemeClr val="bg1"/>
              </a:solidFill>
              <a:latin typeface="Trebuchet MS" panose="020B0603020202020204" pitchFamily="34" charset="0"/>
            </a:endParaRPr>
          </a:p>
          <a:p>
            <a:pPr algn="ctr"/>
            <a:r>
              <a:rPr lang="en-US" sz="1100" dirty="0">
                <a:solidFill>
                  <a:schemeClr val="bg1"/>
                </a:solidFill>
                <a:latin typeface="Trebuchet MS" panose="020B0603020202020204" pitchFamily="34" charset="0"/>
              </a:rPr>
              <a:t>tlovett@carolinaone.com</a:t>
            </a:r>
            <a:br>
              <a:rPr lang="en-US" sz="1100" dirty="0">
                <a:solidFill>
                  <a:schemeClr val="bg1"/>
                </a:solidFill>
                <a:latin typeface="Trebuchet MS" panose="020B0603020202020204" pitchFamily="34" charset="0"/>
              </a:rPr>
            </a:br>
            <a:r>
              <a:rPr lang="en-US" sz="1100" dirty="0">
                <a:solidFill>
                  <a:schemeClr val="bg1"/>
                </a:solidFill>
                <a:latin typeface="Trebuchet MS" panose="020B0603020202020204" pitchFamily="34" charset="0"/>
              </a:rPr>
              <a:t>www.tommylovettrealestate.com</a:t>
            </a:r>
          </a:p>
        </p:txBody>
      </p:sp>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139</TotalTime>
  <Words>214</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Book Antiqua</vt:lpstr>
      <vt:lpstr>Lucida Sans</vt:lpstr>
      <vt:lpstr>Trebuchet MS</vt:lpstr>
      <vt:lpstr>Wingdings</vt:lpstr>
      <vt:lpstr>Wingdings 2</vt:lpstr>
      <vt:lpstr>Wingdings 3</vt:lpstr>
      <vt:lpstr>Apex</vt:lpstr>
      <vt:lpstr>102 Hutchinson Lane Summerville, SC 29483 · Gadsden Manor · MLS# 16003845 · $574,900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32</cp:revision>
  <dcterms:created xsi:type="dcterms:W3CDTF">2006-08-16T00:00:00Z</dcterms:created>
  <dcterms:modified xsi:type="dcterms:W3CDTF">2016-07-27T18:29:57Z</dcterms:modified>
</cp:coreProperties>
</file>