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0" y="13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3/12/2020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wishneff@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4630958"/>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 y="4895458"/>
            <a:ext cx="6187053" cy="2406196"/>
          </a:xfrm>
        </p:spPr>
        <p:txBody>
          <a:bodyPr anchor="ctr">
            <a:noAutofit/>
          </a:bodyPr>
          <a:lstStyle/>
          <a:p>
            <a:r>
              <a:rPr lang="en-US" sz="1050" dirty="0">
                <a:solidFill>
                  <a:schemeClr val="bg2">
                    <a:lumMod val="25000"/>
                  </a:schemeClr>
                </a:solidFill>
                <a:latin typeface="Palatino Linotype" panose="02040502050505030304" pitchFamily="18" charset="0"/>
                <a:cs typeface="Times New Roman" panose="02020603050405020304" pitchFamily="18" charset="0"/>
              </a:rPr>
              <a:t>Situated on a cul-de-sac with only three houses on the street, this stunning, custom home in Old Village with views of the Charleston harbor is in one of the most desirable locations in the Lowcountry. Renovated in 2012, this bright &amp; beautifully laid out floorplan perfectly combines classic architectural elements with modern design. The inviting eat-in kitchen, wood-burning fireplace with brick surround in the living room, sunroom surrounded by garden &amp; luxurious master bath are just a few highlights that make this home shine. The low maintenance yard filled with palmetto trees and a small grassy area boasts privacy landscaping surrounding the home with a relaxing paver patio area in the front yard, and plenty of lot size available for expansion. Enjoy cooling breezes off the harbor and the occasional muffled sounds of fog horns as you soak in the water views from the home and yard. With a very short walk or golf cart ride you can visit the Pitt Street Pharmacy &amp; Old Village shopping and dining, Alhambra Hall, and enjoy panoramic views of downtown Charleston. Walk or golf cart to Shem Creek where live music and great sunsets never get old. This is truly a special home and a highly desirable living!</a:t>
            </a:r>
          </a:p>
          <a:p>
            <a:r>
              <a:rPr lang="en-US" sz="1050" i="1" u="sng" dirty="0">
                <a:solidFill>
                  <a:schemeClr val="bg2">
                    <a:lumMod val="25000"/>
                  </a:schemeClr>
                </a:solidFill>
                <a:latin typeface="Palatino Linotype" panose="02040502050505030304" pitchFamily="18" charset="0"/>
              </a:rPr>
              <a:t>Additional features include:</a:t>
            </a: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Katie </a:t>
            </a:r>
            <a:r>
              <a:rPr lang="en-US" sz="1257" dirty="0" err="1">
                <a:solidFill>
                  <a:schemeClr val="tx1"/>
                </a:solidFill>
                <a:latin typeface="Palatino Linotype" panose="02040502050505030304" pitchFamily="18" charset="0"/>
              </a:rPr>
              <a:t>Wishneff</a:t>
            </a:r>
            <a:r>
              <a:rPr lang="en-US" sz="1257" dirty="0">
                <a:solidFill>
                  <a:schemeClr val="tx1"/>
                </a:solidFill>
                <a:latin typeface="Palatino Linotype" panose="02040502050505030304" pitchFamily="18" charset="0"/>
              </a:rPr>
              <a:t>   </a:t>
            </a:r>
            <a:r>
              <a:rPr lang="en-US" sz="1257" dirty="0">
                <a:solidFill>
                  <a:schemeClr val="tx1"/>
                </a:solidFill>
                <a:latin typeface="Palatino Linotype" panose="02040502050505030304" pitchFamily="18" charset="0"/>
                <a:hlinkClick r:id="rId3"/>
              </a:rPr>
              <a:t>kwishneff@mattoneillteam.com</a:t>
            </a:r>
            <a:r>
              <a:rPr lang="en-US" sz="1257" dirty="0">
                <a:solidFill>
                  <a:schemeClr val="tx1"/>
                </a:solidFill>
                <a:latin typeface="Palatino Linotype" panose="02040502050505030304" pitchFamily="18" charset="0"/>
              </a:rPr>
              <a:t>   843-870-8784</a:t>
            </a:r>
            <a:endParaRPr lang="en-US" sz="1257" u="sng" dirty="0">
              <a:solidFill>
                <a:schemeClr val="tx1"/>
              </a:solidFill>
              <a:latin typeface="Palatino Linotype" panose="02040502050505030304" pitchFamily="18" charset="0"/>
            </a:endParaRPr>
          </a:p>
        </p:txBody>
      </p:sp>
      <p:sp>
        <p:nvSpPr>
          <p:cNvPr id="4" name="Rectangle 3"/>
          <p:cNvSpPr/>
          <p:nvPr/>
        </p:nvSpPr>
        <p:spPr>
          <a:xfrm>
            <a:off x="0" y="3711727"/>
            <a:ext cx="8229600" cy="919231"/>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bg2">
                    <a:lumMod val="50000"/>
                  </a:schemeClr>
                </a:solidFill>
                <a:latin typeface="Palatino Linotype" panose="02040502050505030304" pitchFamily="18" charset="0"/>
              </a:rPr>
              <a:t>102 New Street</a:t>
            </a:r>
          </a:p>
          <a:p>
            <a:pPr algn="ctr"/>
            <a:r>
              <a:rPr lang="en-US" sz="1571">
                <a:solidFill>
                  <a:schemeClr val="bg2">
                    <a:lumMod val="50000"/>
                  </a:schemeClr>
                </a:solidFill>
                <a:latin typeface="Palatino Linotype" panose="02040502050505030304" pitchFamily="18" charset="0"/>
              </a:rPr>
              <a:t>Old Village ~ Mount Pleasant, SC 29464 ~ MLS# 20007168 ~ $1,199,000</a:t>
            </a:r>
            <a:endParaRPr lang="en-US" sz="1571" i="1" dirty="0">
              <a:solidFill>
                <a:schemeClr val="bg2">
                  <a:lumMod val="50000"/>
                </a:schemeClr>
              </a:solidFill>
              <a:latin typeface="Palatino Linotype" panose="02040502050505030304" pitchFamily="18" charset="0"/>
            </a:endParaRPr>
          </a:p>
        </p:txBody>
      </p:sp>
      <p:sp>
        <p:nvSpPr>
          <p:cNvPr id="5" name="Rectangle 4"/>
          <p:cNvSpPr/>
          <p:nvPr/>
        </p:nvSpPr>
        <p:spPr>
          <a:xfrm>
            <a:off x="8349344" y="709104"/>
            <a:ext cx="3053443" cy="1107996"/>
          </a:xfrm>
          <a:prstGeom prst="rect">
            <a:avLst/>
          </a:prstGeom>
          <a:noFill/>
        </p:spPr>
        <p:txBody>
          <a:bodyPr wrap="square">
            <a:spAutoFit/>
          </a:bodyPr>
          <a:lstStyle/>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4" cstate="print">
            <a:extLst>
              <a:ext uri="{28A0092B-C50C-407E-A947-70E740481C1C}">
                <a14:useLocalDpi xmlns:a14="http://schemas.microsoft.com/office/drawing/2010/main" val="0"/>
              </a:ext>
            </a:extLst>
          </a:blip>
          <a:srcRect/>
          <a:stretch/>
        </p:blipFill>
        <p:spPr>
          <a:xfrm>
            <a:off x="6187053" y="8144819"/>
            <a:ext cx="2042547" cy="1361698"/>
          </a:xfrm>
          <a:prstGeom prst="rect">
            <a:avLst/>
          </a:prstGeom>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189330" y="4895458"/>
            <a:ext cx="2040270" cy="1360180"/>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6192159" y="6520137"/>
            <a:ext cx="2037441" cy="1360183"/>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1061697" y="-2"/>
            <a:ext cx="6106207" cy="479234"/>
          </a:xfrm>
          <a:prstGeom prst="rect">
            <a:avLst/>
          </a:prstGeom>
          <a:noFill/>
        </p:spPr>
        <p:txBody>
          <a:bodyPr wrap="square">
            <a:spAutoFit/>
          </a:bodyPr>
          <a:lstStyle/>
          <a:p>
            <a:pPr algn="ctr"/>
            <a:r>
              <a:rPr lang="en-US" sz="2514" b="1" i="1" dirty="0">
                <a:ln w="3175">
                  <a:noFill/>
                </a:ln>
                <a:solidFill>
                  <a:schemeClr val="bg2">
                    <a:lumMod val="50000"/>
                  </a:schemeClr>
                </a:solidFill>
                <a:latin typeface="Palatino Linotype" panose="02040502050505030304" pitchFamily="18" charset="0"/>
                <a:cs typeface="Times New Roman" panose="02020603050405020304" pitchFamily="18" charset="0"/>
              </a:rPr>
              <a:t>Priced Below Market Value</a:t>
            </a:r>
          </a:p>
        </p:txBody>
      </p:sp>
      <p:sp>
        <p:nvSpPr>
          <p:cNvPr id="11" name="Rectangle 10">
            <a:extLst>
              <a:ext uri="{FF2B5EF4-FFF2-40B4-BE49-F238E27FC236}">
                <a16:creationId xmlns:a16="http://schemas.microsoft.com/office/drawing/2014/main" id="{F9F14B4D-34ED-4572-B4E9-2DACEC67EDCE}"/>
              </a:ext>
            </a:extLst>
          </p:cNvPr>
          <p:cNvSpPr/>
          <p:nvPr/>
        </p:nvSpPr>
        <p:spPr>
          <a:xfrm>
            <a:off x="1" y="7255892"/>
            <a:ext cx="6187051" cy="2192908"/>
          </a:xfrm>
          <a:prstGeom prst="rect">
            <a:avLst/>
          </a:prstGeom>
        </p:spPr>
        <p:txBody>
          <a:bodyPr wrap="square" numCol="2">
            <a:spAutoFit/>
          </a:bodyPr>
          <a:lstStyle/>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Priced below market value. Seller has an appraisal in hand for $1,425,000 as of February 4, 2019.</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Hickory wood floors</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Kitchen features stainless appliances, solid surface counters, high end fixtures, gas range and subway tile backsplash</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Plantation shutters</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Separate living "wing" with three bedrooms and a full bath downstairs and the master suite privately set apart upstairs</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Master bedroom has several closets including one massive walk-in closet</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Master bath has dual vanities and a stunning walk-in tile shower</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Large driveway can fit four vehicles</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Large lot can potentially accommodate garage, pool or expansion</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HVAC, roof, electric and plumbing all redone in 2012</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Tankless water heater</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Irrigation system</a:t>
            </a:r>
          </a:p>
          <a:p>
            <a:pPr marL="171450" indent="-171450">
              <a:buFont typeface="Arial" panose="020B0604020202020204" pitchFamily="34" charset="0"/>
              <a:buChar char="•"/>
            </a:pPr>
            <a:r>
              <a:rPr lang="en-US" sz="1050" dirty="0">
                <a:solidFill>
                  <a:schemeClr val="bg2">
                    <a:lumMod val="25000"/>
                  </a:schemeClr>
                </a:solidFill>
                <a:latin typeface="Palatino Linotype" panose="02040502050505030304" pitchFamily="18" charset="0"/>
              </a:rPr>
              <a:t>Quiet bench at the end of Ferry Street where you can sit and enjoy the sunset and full views of Charleston</a:t>
            </a:r>
          </a:p>
          <a:p>
            <a:endParaRPr lang="en-US" sz="1050" dirty="0">
              <a:solidFill>
                <a:schemeClr val="bg2">
                  <a:lumMod val="25000"/>
                </a:schemeClr>
              </a:solidFill>
              <a:latin typeface="Palatino Linotype" panose="02040502050505030304" pitchFamily="18" charset="0"/>
            </a:endParaRPr>
          </a:p>
        </p:txBody>
      </p:sp>
      <p:sp>
        <p:nvSpPr>
          <p:cNvPr id="12" name="Rectangle 11">
            <a:extLst>
              <a:ext uri="{FF2B5EF4-FFF2-40B4-BE49-F238E27FC236}">
                <a16:creationId xmlns:a16="http://schemas.microsoft.com/office/drawing/2014/main" id="{0614247D-26DF-42B7-94A7-3D206C979827}"/>
              </a:ext>
            </a:extLst>
          </p:cNvPr>
          <p:cNvSpPr/>
          <p:nvPr/>
        </p:nvSpPr>
        <p:spPr>
          <a:xfrm>
            <a:off x="2247780" y="9448800"/>
            <a:ext cx="1691489" cy="246221"/>
          </a:xfrm>
          <a:prstGeom prst="rect">
            <a:avLst/>
          </a:prstGeom>
        </p:spPr>
        <p:txBody>
          <a:bodyPr wrap="none">
            <a:spAutoFit/>
          </a:bodyPr>
          <a:lstStyle/>
          <a:p>
            <a:r>
              <a:rPr lang="en-US" sz="1000"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lum bright="70000" contrast="-70000"/>
            <a:extLst>
              <a:ext uri="{28A0092B-C50C-407E-A947-70E740481C1C}">
                <a14:useLocalDpi xmlns:a14="http://schemas.microsoft.com/office/drawing/2010/main" val="0"/>
              </a:ext>
            </a:extLst>
          </a:blip>
          <a:stretch>
            <a:fillRect/>
          </a:stretch>
        </p:blipFill>
        <p:spPr>
          <a:xfrm>
            <a:off x="6293926" y="2840370"/>
            <a:ext cx="1828800" cy="909457"/>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461</TotalTime>
  <Words>410</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67</cp:revision>
  <dcterms:created xsi:type="dcterms:W3CDTF">2006-08-16T00:00:00Z</dcterms:created>
  <dcterms:modified xsi:type="dcterms:W3CDTF">2020-03-12T20:12:32Z</dcterms:modified>
</cp:coreProperties>
</file>