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788" y="-2298"/>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3/6/2018</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860" y="-2"/>
            <a:ext cx="7769540" cy="5267484"/>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814" y="4393047"/>
            <a:ext cx="7772400" cy="874435"/>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endParaRPr lang="en-US" sz="2400" dirty="0">
              <a:solidFill>
                <a:schemeClr val="bg2">
                  <a:lumMod val="50000"/>
                </a:schemeClr>
              </a:solidFill>
              <a:latin typeface="Palatino Linotype" panose="02040502050505030304" pitchFamily="18" charset="0"/>
            </a:endParaRPr>
          </a:p>
          <a:p>
            <a:pPr algn="ctr"/>
            <a:r>
              <a:rPr lang="en-US" sz="2400" dirty="0">
                <a:solidFill>
                  <a:schemeClr val="bg2">
                    <a:lumMod val="50000"/>
                  </a:schemeClr>
                </a:solidFill>
                <a:latin typeface="Palatino Linotype" panose="02040502050505030304" pitchFamily="18" charset="0"/>
              </a:rPr>
              <a:t>102 Sebring Street</a:t>
            </a:r>
          </a:p>
          <a:p>
            <a:pPr algn="ctr"/>
            <a:r>
              <a:rPr lang="en-US" sz="1800" dirty="0">
                <a:solidFill>
                  <a:schemeClr val="bg2">
                    <a:lumMod val="50000"/>
                  </a:schemeClr>
                </a:solidFill>
                <a:latin typeface="Palatino Linotype" panose="02040502050505030304" pitchFamily="18" charset="0"/>
              </a:rPr>
              <a:t>Summerville, SC 29483 ~ MLS# 17025580 ~ $649,000</a:t>
            </a:r>
          </a:p>
        </p:txBody>
      </p:sp>
      <p:sp>
        <p:nvSpPr>
          <p:cNvPr id="8" name="Double Brace 7"/>
          <p:cNvSpPr/>
          <p:nvPr/>
        </p:nvSpPr>
        <p:spPr>
          <a:xfrm rot="5400000">
            <a:off x="-5718275" y="6667500"/>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1832238" y="5392134"/>
            <a:ext cx="4113176" cy="6777965"/>
          </a:xfrm>
        </p:spPr>
        <p:txBody>
          <a:bodyPr anchor="ctr">
            <a:noAutofit/>
          </a:bodyPr>
          <a:lstStyle/>
          <a:p>
            <a:r>
              <a:rPr lang="en-US" sz="1150" dirty="0">
                <a:solidFill>
                  <a:schemeClr val="bg2">
                    <a:lumMod val="25000"/>
                  </a:schemeClr>
                </a:solidFill>
                <a:latin typeface="Palatino Linotype" panose="02040502050505030304" pitchFamily="18" charset="0"/>
                <a:cs typeface="Times New Roman" panose="02020603050405020304" pitchFamily="18" charset="0"/>
              </a:rPr>
              <a:t>Nicknamed “The Birthplace of Sweet Tea,” Summerville is a vibrant community, rich in history with natural beauty at every turn.  This stunning, custom brick home is located in The Tea Farm, a private community within walking distance of the Summerville Country Club which offers golf, swimming, tennis and social activities. This historic property is situated on a wooded lot with a circular drive and patio/pergola area in the backyard (made from old ballast Belgium blocks from downtown Charleston) and is the ideal setting to sip on the famous low country sweet tea. Inside you’ll find generously sized rooms,9-10 </a:t>
            </a:r>
            <a:r>
              <a:rPr lang="en-US" sz="1150" dirty="0" err="1">
                <a:solidFill>
                  <a:schemeClr val="bg2">
                    <a:lumMod val="25000"/>
                  </a:schemeClr>
                </a:solidFill>
                <a:latin typeface="Palatino Linotype" panose="02040502050505030304" pitchFamily="18" charset="0"/>
                <a:cs typeface="Times New Roman" panose="02020603050405020304" pitchFamily="18" charset="0"/>
              </a:rPr>
              <a:t>ft</a:t>
            </a:r>
            <a:r>
              <a:rPr lang="en-US" sz="1150" dirty="0">
                <a:solidFill>
                  <a:schemeClr val="bg2">
                    <a:lumMod val="25000"/>
                  </a:schemeClr>
                </a:solidFill>
                <a:latin typeface="Palatino Linotype" panose="02040502050505030304" pitchFamily="18" charset="0"/>
                <a:cs typeface="Times New Roman" panose="02020603050405020304" pitchFamily="18" charset="0"/>
              </a:rPr>
              <a:t> vaulted ceilings, first floor master suite, refinished antique heart of pine floors, custom glass doors, custom moldings and two fireplaces. The main bones of the home are actually constructed from materials of the Original Barn giving the home a solid foundation and amazing history. Come stop by today!</a:t>
            </a:r>
          </a:p>
          <a:p>
            <a:endParaRPr lang="en-US" sz="1150" dirty="0">
              <a:solidFill>
                <a:schemeClr val="bg2">
                  <a:lumMod val="25000"/>
                </a:schemeClr>
              </a:solidFill>
              <a:latin typeface="Palatino Linotype" panose="02040502050505030304" pitchFamily="18" charset="0"/>
              <a:cs typeface="Times New Roman" panose="02020603050405020304" pitchFamily="18" charset="0"/>
            </a:endParaRPr>
          </a:p>
          <a:p>
            <a:r>
              <a:rPr lang="en-US" sz="1150" b="1"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a:p>
            <a:pPr marL="171450" indent="-171450" algn="l">
              <a:buFont typeface="Arial" panose="020B0604020202020204" pitchFamily="34" charset="0"/>
              <a:buChar char="•"/>
            </a:pPr>
            <a:r>
              <a:rPr lang="en-US" sz="1150" dirty="0">
                <a:solidFill>
                  <a:schemeClr val="bg2">
                    <a:lumMod val="25000"/>
                  </a:schemeClr>
                </a:solidFill>
                <a:latin typeface="Palatino Linotype" panose="02040502050505030304" pitchFamily="18" charset="0"/>
                <a:cs typeface="Times New Roman" panose="02020603050405020304" pitchFamily="18" charset="0"/>
              </a:rPr>
              <a:t>Exterior painted August 2017</a:t>
            </a:r>
          </a:p>
          <a:p>
            <a:pPr marL="171450" indent="-171450" algn="l">
              <a:buFont typeface="Arial" panose="020B0604020202020204" pitchFamily="34" charset="0"/>
              <a:buChar char="•"/>
            </a:pPr>
            <a:r>
              <a:rPr lang="en-US" sz="1150" dirty="0">
                <a:solidFill>
                  <a:schemeClr val="bg2">
                    <a:lumMod val="25000"/>
                  </a:schemeClr>
                </a:solidFill>
                <a:latin typeface="Palatino Linotype" panose="02040502050505030304" pitchFamily="18" charset="0"/>
                <a:cs typeface="Times New Roman" panose="02020603050405020304" pitchFamily="18" charset="0"/>
              </a:rPr>
              <a:t>Exterior re-glazing</a:t>
            </a:r>
          </a:p>
          <a:p>
            <a:pPr marL="171450" indent="-171450" algn="l">
              <a:buFont typeface="Arial" panose="020B0604020202020204" pitchFamily="34" charset="0"/>
              <a:buChar char="•"/>
            </a:pPr>
            <a:r>
              <a:rPr lang="en-US" sz="1150" dirty="0">
                <a:solidFill>
                  <a:schemeClr val="bg2">
                    <a:lumMod val="25000"/>
                  </a:schemeClr>
                </a:solidFill>
                <a:latin typeface="Palatino Linotype" panose="02040502050505030304" pitchFamily="18" charset="0"/>
                <a:cs typeface="Times New Roman" panose="02020603050405020304" pitchFamily="18" charset="0"/>
              </a:rPr>
              <a:t>Some interior re-painting</a:t>
            </a:r>
          </a:p>
          <a:p>
            <a:pPr marL="171450" indent="-171450" algn="l">
              <a:buFont typeface="Arial" panose="020B0604020202020204" pitchFamily="34" charset="0"/>
              <a:buChar char="•"/>
            </a:pPr>
            <a:r>
              <a:rPr lang="en-US" sz="1150" dirty="0">
                <a:solidFill>
                  <a:schemeClr val="bg2">
                    <a:lumMod val="25000"/>
                  </a:schemeClr>
                </a:solidFill>
                <a:latin typeface="Palatino Linotype" panose="02040502050505030304" pitchFamily="18" charset="0"/>
                <a:cs typeface="Times New Roman" panose="02020603050405020304" pitchFamily="18" charset="0"/>
              </a:rPr>
              <a:t>Replaced one HVAC in 2017</a:t>
            </a:r>
          </a:p>
          <a:p>
            <a:pPr marL="171450" indent="-171450" algn="l">
              <a:buFont typeface="Arial" panose="020B0604020202020204" pitchFamily="34" charset="0"/>
              <a:buChar char="•"/>
            </a:pPr>
            <a:r>
              <a:rPr lang="en-US" sz="1150" dirty="0">
                <a:solidFill>
                  <a:schemeClr val="bg2">
                    <a:lumMod val="25000"/>
                  </a:schemeClr>
                </a:solidFill>
                <a:latin typeface="Palatino Linotype" panose="02040502050505030304" pitchFamily="18" charset="0"/>
                <a:cs typeface="Times New Roman" panose="02020603050405020304" pitchFamily="18" charset="0"/>
              </a:rPr>
              <a:t>Home constructed with Old Charleston Brick</a:t>
            </a:r>
          </a:p>
          <a:p>
            <a:pPr marL="171450" indent="-171450" algn="l">
              <a:buFont typeface="Arial" panose="020B0604020202020204" pitchFamily="34" charset="0"/>
              <a:buChar char="•"/>
            </a:pPr>
            <a:r>
              <a:rPr lang="en-US" sz="1150" dirty="0">
                <a:solidFill>
                  <a:schemeClr val="bg2">
                    <a:lumMod val="25000"/>
                  </a:schemeClr>
                </a:solidFill>
                <a:latin typeface="Palatino Linotype" panose="02040502050505030304" pitchFamily="18" charset="0"/>
                <a:cs typeface="Times New Roman" panose="02020603050405020304" pitchFamily="18" charset="0"/>
              </a:rPr>
              <a:t>Gorgeous Viking gas range &amp; oven with copper hood, Sub Zero refrigerator, Bosch dishwasher, and ice maker</a:t>
            </a:r>
          </a:p>
          <a:p>
            <a:pPr marL="171450" indent="-171450" algn="l">
              <a:buFont typeface="Arial" panose="020B0604020202020204" pitchFamily="34" charset="0"/>
              <a:buChar char="•"/>
            </a:pPr>
            <a:r>
              <a:rPr lang="en-US" sz="1150" dirty="0">
                <a:solidFill>
                  <a:schemeClr val="bg2">
                    <a:lumMod val="25000"/>
                  </a:schemeClr>
                </a:solidFill>
                <a:latin typeface="Palatino Linotype" panose="02040502050505030304" pitchFamily="18" charset="0"/>
                <a:cs typeface="Times New Roman" panose="02020603050405020304" pitchFamily="18" charset="0"/>
              </a:rPr>
              <a:t>Great room features brick flooring, a cathedral ceiling with wood beams and beautiful fireplace</a:t>
            </a:r>
          </a:p>
          <a:p>
            <a:pPr marL="171450" indent="-171450" algn="l">
              <a:buFont typeface="Arial" panose="020B0604020202020204" pitchFamily="34" charset="0"/>
              <a:buChar char="•"/>
            </a:pPr>
            <a:r>
              <a:rPr lang="en-US" sz="1150" dirty="0">
                <a:solidFill>
                  <a:schemeClr val="bg2">
                    <a:lumMod val="25000"/>
                  </a:schemeClr>
                </a:solidFill>
                <a:latin typeface="Palatino Linotype" panose="02040502050505030304" pitchFamily="18" charset="0"/>
                <a:cs typeface="Times New Roman" panose="02020603050405020304" pitchFamily="18" charset="0"/>
              </a:rPr>
              <a:t>2 master bedrooms - 1 on the first floor and 1 on the second floor</a:t>
            </a:r>
          </a:p>
          <a:p>
            <a:pPr marL="171450" indent="-171450" algn="l">
              <a:buFont typeface="Arial" panose="020B0604020202020204" pitchFamily="34" charset="0"/>
              <a:buChar char="•"/>
            </a:pPr>
            <a:r>
              <a:rPr lang="en-US" sz="1150" dirty="0">
                <a:solidFill>
                  <a:schemeClr val="bg2">
                    <a:lumMod val="25000"/>
                  </a:schemeClr>
                </a:solidFill>
                <a:latin typeface="Palatino Linotype" panose="02040502050505030304" pitchFamily="18" charset="0"/>
                <a:cs typeface="Times New Roman" panose="02020603050405020304" pitchFamily="18" charset="0"/>
              </a:rPr>
              <a:t>All bedrooms have ceiling fans</a:t>
            </a:r>
          </a:p>
          <a:p>
            <a:pPr marL="171450" indent="-171450" algn="l">
              <a:buFont typeface="Arial" panose="020B0604020202020204" pitchFamily="34" charset="0"/>
              <a:buChar char="•"/>
            </a:pPr>
            <a:r>
              <a:rPr lang="en-US" sz="1150" dirty="0">
                <a:solidFill>
                  <a:schemeClr val="bg2">
                    <a:lumMod val="25000"/>
                  </a:schemeClr>
                </a:solidFill>
                <a:latin typeface="Palatino Linotype" panose="02040502050505030304" pitchFamily="18" charset="0"/>
                <a:cs typeface="Times New Roman" panose="02020603050405020304" pitchFamily="18" charset="0"/>
              </a:rPr>
              <a:t>Lots of storage</a:t>
            </a:r>
          </a:p>
          <a:p>
            <a:pPr marL="171450" indent="-171450" algn="l">
              <a:buFont typeface="Arial" panose="020B0604020202020204" pitchFamily="34" charset="0"/>
              <a:buChar char="•"/>
            </a:pPr>
            <a:r>
              <a:rPr lang="en-US" sz="1150" dirty="0">
                <a:solidFill>
                  <a:schemeClr val="bg2">
                    <a:lumMod val="25000"/>
                  </a:schemeClr>
                </a:solidFill>
                <a:latin typeface="Palatino Linotype" panose="02040502050505030304" pitchFamily="18" charset="0"/>
                <a:cs typeface="Times New Roman" panose="02020603050405020304" pitchFamily="18" charset="0"/>
              </a:rPr>
              <a:t>Additional 2nd laundry room outside with washer and dryer connection</a:t>
            </a:r>
          </a:p>
          <a:p>
            <a:endParaRPr lang="en-US" sz="1150" dirty="0">
              <a:solidFill>
                <a:schemeClr val="bg2">
                  <a:lumMod val="25000"/>
                </a:schemeClr>
              </a:solidFill>
              <a:latin typeface="Palatino Linotype" panose="02040502050505030304" pitchFamily="18" charset="0"/>
              <a:cs typeface="Times New Roman" panose="02020603050405020304" pitchFamily="18" charset="0"/>
            </a:endParaRPr>
          </a:p>
          <a:p>
            <a:r>
              <a:rPr lang="en-US" sz="1150" i="1" dirty="0">
                <a:solidFill>
                  <a:schemeClr val="bg2">
                    <a:lumMod val="25000"/>
                  </a:schemeClr>
                </a:solidFill>
                <a:latin typeface="Palatino Linotype" panose="02040502050505030304" pitchFamily="18" charset="0"/>
                <a:cs typeface="Times New Roman" panose="02020603050405020304" pitchFamily="18" charset="0"/>
              </a:rPr>
              <a:t>Book your showing today!</a:t>
            </a:r>
          </a:p>
        </p:txBody>
      </p:sp>
      <p:sp>
        <p:nvSpPr>
          <p:cNvPr id="5" name="Rectangle 4"/>
          <p:cNvSpPr/>
          <p:nvPr/>
        </p:nvSpPr>
        <p:spPr>
          <a:xfrm>
            <a:off x="-4182" y="-2"/>
            <a:ext cx="7776582" cy="1261884"/>
          </a:xfrm>
          <a:prstGeom prst="rect">
            <a:avLst/>
          </a:prstGeom>
        </p:spPr>
        <p:txBody>
          <a:bodyPr wrap="square">
            <a:spAutoFit/>
          </a:bodyPr>
          <a:lstStyle/>
          <a:p>
            <a:pPr algn="ctr"/>
            <a:r>
              <a:rPr lang="en-US" sz="4400" dirty="0">
                <a:ln w="3175">
                  <a:noFill/>
                </a:ln>
                <a:solidFill>
                  <a:schemeClr val="bg1"/>
                </a:solidFill>
                <a:effectLst>
                  <a:outerShdw blurRad="38100" dist="38100" dir="2700000" algn="tl">
                    <a:srgbClr val="000000">
                      <a:alpha val="43137"/>
                    </a:srgbClr>
                  </a:outerShdw>
                </a:effectLst>
                <a:latin typeface="Edwardian Script ITC" panose="030303020407070D0804" pitchFamily="66" charset="0"/>
                <a:cs typeface="Times New Roman" panose="02020603050405020304" pitchFamily="18" charset="0"/>
              </a:rPr>
              <a:t>Tea Farm Open House</a:t>
            </a:r>
            <a:br>
              <a:rPr lang="en-US" sz="4400" dirty="0">
                <a:ln w="3175">
                  <a:noFill/>
                </a:ln>
                <a:solidFill>
                  <a:schemeClr val="bg1"/>
                </a:solidFill>
                <a:effectLst>
                  <a:outerShdw blurRad="38100" dist="38100" dir="2700000" algn="tl">
                    <a:srgbClr val="000000">
                      <a:alpha val="43137"/>
                    </a:srgbClr>
                  </a:outerShdw>
                </a:effectLst>
                <a:latin typeface="Edwardian Script ITC" panose="030303020407070D0804" pitchFamily="66" charset="0"/>
                <a:cs typeface="Times New Roman" panose="02020603050405020304" pitchFamily="18" charset="0"/>
              </a:rPr>
            </a:br>
            <a:r>
              <a:rPr lang="en-US" sz="3200" dirty="0">
                <a:ln w="3175">
                  <a:noFill/>
                </a:ln>
                <a:solidFill>
                  <a:schemeClr val="bg1"/>
                </a:solidFill>
                <a:effectLst>
                  <a:outerShdw blurRad="38100" dist="38100" dir="2700000" algn="tl">
                    <a:srgbClr val="000000">
                      <a:alpha val="43137"/>
                    </a:srgbClr>
                  </a:outerShdw>
                </a:effectLst>
                <a:latin typeface="Edwardian Script ITC" panose="030303020407070D0804" pitchFamily="66" charset="0"/>
                <a:cs typeface="Times New Roman" panose="02020603050405020304" pitchFamily="18" charset="0"/>
              </a:rPr>
              <a:t>Saturday, March 17</a:t>
            </a:r>
            <a:r>
              <a:rPr lang="en-US" sz="3200" baseline="30000" dirty="0">
                <a:ln w="3175">
                  <a:noFill/>
                </a:ln>
                <a:solidFill>
                  <a:schemeClr val="bg1"/>
                </a:solidFill>
                <a:effectLst>
                  <a:outerShdw blurRad="38100" dist="38100" dir="2700000" algn="tl">
                    <a:srgbClr val="000000">
                      <a:alpha val="43137"/>
                    </a:srgbClr>
                  </a:outerShdw>
                </a:effectLst>
                <a:latin typeface="Edwardian Script ITC" panose="030303020407070D0804" pitchFamily="66" charset="0"/>
                <a:cs typeface="Times New Roman" panose="02020603050405020304" pitchFamily="18" charset="0"/>
              </a:rPr>
              <a:t>th</a:t>
            </a:r>
            <a:r>
              <a:rPr lang="en-US" sz="3200" dirty="0">
                <a:ln w="3175">
                  <a:noFill/>
                </a:ln>
                <a:solidFill>
                  <a:schemeClr val="bg1"/>
                </a:solidFill>
                <a:effectLst>
                  <a:outerShdw blurRad="38100" dist="38100" dir="2700000" algn="tl">
                    <a:srgbClr val="000000">
                      <a:alpha val="43137"/>
                    </a:srgbClr>
                  </a:outerShdw>
                </a:effectLst>
                <a:latin typeface="Edwardian Script ITC" panose="030303020407070D0804" pitchFamily="66" charset="0"/>
                <a:cs typeface="Times New Roman" panose="02020603050405020304" pitchFamily="18" charset="0"/>
              </a:rPr>
              <a:t> from11-3</a:t>
            </a:r>
            <a:endParaRPr lang="en-US" sz="4400" dirty="0">
              <a:ln w="3175">
                <a:noFill/>
              </a:ln>
              <a:solidFill>
                <a:schemeClr val="bg1"/>
              </a:solidFill>
              <a:effectLst>
                <a:outerShdw blurRad="38100" dist="38100" dir="2700000" algn="tl">
                  <a:srgbClr val="000000">
                    <a:alpha val="43137"/>
                  </a:srgbClr>
                </a:outerShdw>
              </a:effectLst>
              <a:latin typeface="Edwardian Script ITC" panose="030303020407070D0804" pitchFamily="66"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9303" b="11067"/>
          <a:stretch/>
        </p:blipFill>
        <p:spPr>
          <a:xfrm>
            <a:off x="8382000" y="3067050"/>
            <a:ext cx="1905000" cy="1428750"/>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1981742" y="2519499"/>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1814" y="12344400"/>
            <a:ext cx="7772400" cy="457200"/>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solidFill>
                  <a:schemeClr val="tx1"/>
                </a:solidFill>
                <a:latin typeface="Palatino Linotype" panose="02040502050505030304" pitchFamily="18" charset="0"/>
              </a:rPr>
              <a:t>Missy Reid     Missy@MattOneillTeam.com     (864) 934-5447</a:t>
            </a:r>
          </a:p>
        </p:txBody>
      </p:sp>
      <p:pic>
        <p:nvPicPr>
          <p:cNvPr id="10" name="Picture 9"/>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2860" y="6815686"/>
            <a:ext cx="1828800" cy="1216152"/>
          </a:xfrm>
          <a:prstGeom prst="rect">
            <a:avLst/>
          </a:prstGeom>
        </p:spPr>
      </p:pic>
      <p:pic>
        <p:nvPicPr>
          <p:cNvPr id="11" name="Picture 10"/>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860" y="5433508"/>
            <a:ext cx="1828800" cy="1216152"/>
          </a:xfrm>
          <a:prstGeom prst="rect">
            <a:avLst/>
          </a:prstGeom>
        </p:spPr>
      </p:pic>
      <p:pic>
        <p:nvPicPr>
          <p:cNvPr id="14" name="Picture 13"/>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2860" y="10962220"/>
            <a:ext cx="1828800" cy="1216152"/>
          </a:xfrm>
          <a:prstGeom prst="rect">
            <a:avLst/>
          </a:prstGeom>
        </p:spPr>
      </p:pic>
      <p:sp>
        <p:nvSpPr>
          <p:cNvPr id="2" name="Rectangle 1"/>
          <p:cNvSpPr/>
          <p:nvPr/>
        </p:nvSpPr>
        <p:spPr>
          <a:xfrm>
            <a:off x="-4038600" y="25975"/>
            <a:ext cx="3880757" cy="584775"/>
          </a:xfrm>
          <a:prstGeom prst="rect">
            <a:avLst/>
          </a:prstGeom>
        </p:spPr>
        <p:txBody>
          <a:bodyPr wrap="square">
            <a:spAutoFit/>
          </a:bodyPr>
          <a:lstStyle/>
          <a:p>
            <a:r>
              <a:rPr lang="en-US" sz="3200"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Parkshore</a:t>
            </a:r>
            <a:r>
              <a:rPr lang="en-US" sz="3200" b="1" dirty="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 </a:t>
            </a:r>
            <a:r>
              <a:rPr lang="en-US" sz="3200"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Marshfront</a:t>
            </a:r>
            <a:endParaRPr lang="en-US" sz="2800" dirty="0">
              <a:ln>
                <a:solidFill>
                  <a:srgbClr val="C00000"/>
                </a:solidFill>
              </a:ln>
              <a:solidFill>
                <a:srgbClr val="C00000"/>
              </a:solidFill>
            </a:endParaRPr>
          </a:p>
        </p:txBody>
      </p:sp>
      <p:pic>
        <p:nvPicPr>
          <p:cNvPr id="18" name="Picture 17"/>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2860" y="8197864"/>
            <a:ext cx="1828800" cy="1216152"/>
          </a:xfrm>
          <a:prstGeom prst="rect">
            <a:avLst/>
          </a:prstGeom>
        </p:spPr>
      </p:pic>
      <p:pic>
        <p:nvPicPr>
          <p:cNvPr id="21" name="Picture 20"/>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2860" y="9580042"/>
            <a:ext cx="1828800" cy="1216152"/>
          </a:xfrm>
          <a:prstGeom prst="rect">
            <a:avLst/>
          </a:prstGeom>
        </p:spPr>
      </p:pic>
      <p:pic>
        <p:nvPicPr>
          <p:cNvPr id="22" name="Picture 21"/>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43600" y="6815686"/>
            <a:ext cx="1828800" cy="1216152"/>
          </a:xfrm>
          <a:prstGeom prst="rect">
            <a:avLst/>
          </a:prstGeom>
        </p:spPr>
      </p:pic>
      <p:pic>
        <p:nvPicPr>
          <p:cNvPr id="23" name="Picture 22"/>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5943600" y="5433508"/>
            <a:ext cx="1828800" cy="1216152"/>
          </a:xfrm>
          <a:prstGeom prst="rect">
            <a:avLst/>
          </a:prstGeom>
        </p:spPr>
      </p:pic>
      <p:pic>
        <p:nvPicPr>
          <p:cNvPr id="24" name="Picture 23"/>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5943600" y="10962220"/>
            <a:ext cx="1828800" cy="1216152"/>
          </a:xfrm>
          <a:prstGeom prst="rect">
            <a:avLst/>
          </a:prstGeom>
        </p:spPr>
      </p:pic>
      <p:pic>
        <p:nvPicPr>
          <p:cNvPr id="25" name="Picture 24"/>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5943600" y="8197864"/>
            <a:ext cx="1828800" cy="1216152"/>
          </a:xfrm>
          <a:prstGeom prst="rect">
            <a:avLst/>
          </a:prstGeom>
        </p:spPr>
      </p:pic>
      <p:pic>
        <p:nvPicPr>
          <p:cNvPr id="26" name="Picture 25"/>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5943600" y="9580042"/>
            <a:ext cx="1828800" cy="1216152"/>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171</TotalTime>
  <Words>290</Words>
  <Application>Microsoft Office PowerPoint</Application>
  <PresentationFormat>Custom</PresentationFormat>
  <Paragraphs>22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Edwardian Script ITC</vt:lpstr>
      <vt:lpstr>Palatino Linotype</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31</cp:revision>
  <dcterms:created xsi:type="dcterms:W3CDTF">2006-08-16T00:00:00Z</dcterms:created>
  <dcterms:modified xsi:type="dcterms:W3CDTF">2018-03-06T22:01:37Z</dcterms:modified>
</cp:coreProperties>
</file>