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D65"/>
    <a:srgbClr val="F58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818" y="12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12/9/2024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g"/><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https://tour.pivo.app/view/mls/061ab16c-006a-4717-bf1e-a8c41bb605f0"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489874" y="9441657"/>
            <a:ext cx="792653" cy="3750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90760"/>
            <a:ext cx="7772400" cy="167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dirty="0">
                <a:solidFill>
                  <a:srgbClr val="222D65"/>
                </a:solidFill>
                <a:latin typeface="Century Gothic" panose="020B0502020202020204" pitchFamily="34" charset="0"/>
              </a:rPr>
              <a:t>EXP Realty LLC | 170 Meeting Street Ste 304 | Charleston, SC 29401</a:t>
            </a:r>
          </a:p>
        </p:txBody>
      </p:sp>
      <p:sp>
        <p:nvSpPr>
          <p:cNvPr id="5" name="Rectangle 4"/>
          <p:cNvSpPr/>
          <p:nvPr/>
        </p:nvSpPr>
        <p:spPr>
          <a:xfrm>
            <a:off x="3505200" y="0"/>
            <a:ext cx="4191000" cy="1077218"/>
          </a:xfrm>
          <a:prstGeom prst="rect">
            <a:avLst/>
          </a:prstGeom>
        </p:spPr>
        <p:txBody>
          <a:bodyPr wrap="square">
            <a:spAutoFit/>
          </a:bodyPr>
          <a:lstStyle/>
          <a:p>
            <a:pPr algn="r"/>
            <a:r>
              <a:rPr lang="en-US" sz="1600" b="1" dirty="0">
                <a:solidFill>
                  <a:srgbClr val="222D65"/>
                </a:solidFill>
                <a:latin typeface="Century Gothic" panose="020B0502020202020204" pitchFamily="34" charset="0"/>
              </a:rPr>
              <a:t>Pam Bass</a:t>
            </a:r>
            <a:br>
              <a:rPr lang="en-US" sz="1600" b="1" dirty="0">
                <a:solidFill>
                  <a:srgbClr val="222D65"/>
                </a:solidFill>
                <a:latin typeface="Century Gothic" panose="020B0502020202020204" pitchFamily="34" charset="0"/>
              </a:rPr>
            </a:br>
            <a:r>
              <a:rPr lang="en-US" sz="1200" dirty="0">
                <a:solidFill>
                  <a:srgbClr val="222D65"/>
                </a:solidFill>
                <a:latin typeface="Century Gothic" panose="020B0502020202020204" pitchFamily="34" charset="0"/>
              </a:rPr>
              <a:t>Realtor </a:t>
            </a:r>
          </a:p>
          <a:p>
            <a:pPr algn="r"/>
            <a:r>
              <a:rPr lang="en-US" sz="1200" dirty="0">
                <a:solidFill>
                  <a:srgbClr val="222D65"/>
                </a:solidFill>
                <a:latin typeface="Century Gothic" panose="020B0502020202020204" pitchFamily="34" charset="0"/>
              </a:rPr>
              <a:t>843-259-4926</a:t>
            </a:r>
          </a:p>
          <a:p>
            <a:pPr algn="r"/>
            <a:r>
              <a:rPr lang="en-US" sz="1200" dirty="0">
                <a:solidFill>
                  <a:srgbClr val="222D65"/>
                </a:solidFill>
                <a:latin typeface="Century Gothic" panose="020B0502020202020204" pitchFamily="34" charset="0"/>
              </a:rPr>
              <a:t>pam@pambassproperties.com</a:t>
            </a:r>
          </a:p>
          <a:p>
            <a:pPr algn="r"/>
            <a:r>
              <a:rPr lang="en-US" sz="1200" dirty="0">
                <a:solidFill>
                  <a:srgbClr val="222D65"/>
                </a:solidFill>
                <a:latin typeface="Century Gothic" panose="020B0502020202020204" pitchFamily="34" charset="0"/>
              </a:rPr>
              <a:t>www.pamsellscharleston.com</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rcRect t="15899" b="15899"/>
          <a:stretch/>
        </p:blipFill>
        <p:spPr>
          <a:xfrm>
            <a:off x="112668" y="1586103"/>
            <a:ext cx="7547063" cy="3861991"/>
          </a:xfrm>
          <a:prstGeom prst="rect">
            <a:avLst/>
          </a:prstGeom>
          <a:ln>
            <a:noFill/>
          </a:ln>
        </p:spPr>
      </p:pic>
      <p:sp>
        <p:nvSpPr>
          <p:cNvPr id="3" name="Subtitle 2"/>
          <p:cNvSpPr>
            <a:spLocks noGrp="1"/>
          </p:cNvSpPr>
          <p:nvPr>
            <p:ph type="subTitle" idx="1"/>
          </p:nvPr>
        </p:nvSpPr>
        <p:spPr>
          <a:xfrm>
            <a:off x="112668" y="5522125"/>
            <a:ext cx="7547063" cy="2857706"/>
          </a:xfrm>
        </p:spPr>
        <p:txBody>
          <a:bodyPr anchor="ctr">
            <a:noAutofit/>
          </a:bodyPr>
          <a:lstStyle/>
          <a:p>
            <a:r>
              <a:rPr lang="en-US" sz="900" b="1" dirty="0">
                <a:solidFill>
                  <a:srgbClr val="F58323"/>
                </a:solidFill>
                <a:latin typeface="Century Gothic" panose="020B0502020202020204" pitchFamily="34" charset="0"/>
              </a:rPr>
              <a:t>Please join us for an Agent Open House this Thursday December 12 from 11-1. Light Lunch will be served.</a:t>
            </a:r>
          </a:p>
          <a:p>
            <a:r>
              <a:rPr lang="en-US" sz="900" b="1" dirty="0">
                <a:solidFill>
                  <a:srgbClr val="F58323"/>
                </a:solidFill>
                <a:latin typeface="Century Gothic" panose="020B0502020202020204" pitchFamily="34" charset="0"/>
              </a:rPr>
              <a:t>Chance to win $$$ just in time for Christmas! Bring your buyers.</a:t>
            </a:r>
          </a:p>
          <a:p>
            <a:endParaRPr lang="en-US" sz="900" b="1" dirty="0">
              <a:solidFill>
                <a:srgbClr val="F58323"/>
              </a:solidFill>
              <a:latin typeface="Century Gothic" panose="020B0502020202020204" pitchFamily="34" charset="0"/>
            </a:endParaRPr>
          </a:p>
          <a:p>
            <a:r>
              <a:rPr lang="en-US" sz="900" dirty="0">
                <a:solidFill>
                  <a:srgbClr val="222D65"/>
                </a:solidFill>
                <a:latin typeface="Century Gothic" panose="020B0502020202020204" pitchFamily="34" charset="0"/>
              </a:rPr>
              <a:t>Welcome to your dream home in the heart of Summerville! This beautifully custom residence boasts 5218 square feet on a sprawling 2.3-acre lot. With 4 bedrooms and 4.5 bathrooms, it offers an incredible layout, including a full downstairs apartment featuring a bedroom, bathroom, full kitchen, den, breakfast area, and laundry room—perfect for guests or as an in-law suite. As you step through the grand foyer, you'll find a dedicated study to the left, complete with built-in bookshelves and a cozy wood burning fireplace. To the right, the formal dining room flows seamlessly into a massive kitchen, equipped with abundant countertop space, a central island, double ovens, a gas range, and a sunlit breakfast nook with large windows. The spacious family room, also featuring built-in book shelves and a gas fireplace, provides a warm and inviting gathering space. The main floor master suite is a true retreat, showcasing a walk-in closet and a luxurious ensuite with dual sinks, a brand new soaking tub, and a separate shower. Upstairs, you'll discover two generously sized guest rooms, each with its own full bath, ensuring comfort and privacy for family or visitors. Step outside to enjoy your private oasis, complete with a charming gazebo and a sparkling saltwater pool: ideal for entertaining or simply relaxing in the serene surroundings. </a:t>
            </a:r>
          </a:p>
          <a:p>
            <a:endParaRPr lang="en-US" sz="900" dirty="0">
              <a:solidFill>
                <a:srgbClr val="222D65"/>
              </a:solidFill>
              <a:latin typeface="Century Gothic" panose="020B0502020202020204" pitchFamily="34" charset="0"/>
            </a:endParaRPr>
          </a:p>
          <a:p>
            <a:r>
              <a:rPr lang="en-US" sz="900" dirty="0">
                <a:solidFill>
                  <a:srgbClr val="222D65"/>
                </a:solidFill>
                <a:latin typeface="Century Gothic" panose="020B0502020202020204" pitchFamily="34" charset="0"/>
              </a:rPr>
              <a:t>This exceptional property offers ultimate privacy while being just a short golf cart ride from downtown Summerville, where you'll find an array of restaurants, shops, and pubs. Plus, it falls within the desirable Dorchester 2 school district. Don't miss your chance to own this exquisite home in a prime location! Schedule your showing today!</a:t>
            </a:r>
          </a:p>
          <a:p>
            <a:r>
              <a:rPr lang="en-US" sz="900" b="1" i="1" dirty="0">
                <a:solidFill>
                  <a:srgbClr val="222D65"/>
                </a:solidFill>
                <a:latin typeface="Century Gothic" panose="020B0502020202020204" pitchFamily="34" charset="0"/>
                <a:hlinkClick r:id="rId4"/>
              </a:rPr>
              <a:t>VIRTUAL TOUR</a:t>
            </a:r>
            <a:endParaRPr lang="en-US" sz="900" b="1" i="1" dirty="0">
              <a:solidFill>
                <a:srgbClr val="222D65"/>
              </a:solidFill>
              <a:latin typeface="Century Gothic" panose="020B0502020202020204" pitchFamily="34" charset="0"/>
            </a:endParaRPr>
          </a:p>
        </p:txBody>
      </p:sp>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20900" y="76200"/>
            <a:ext cx="691014" cy="1037560"/>
          </a:xfrm>
          <a:prstGeom prst="rect">
            <a:avLst/>
          </a:prstGeom>
          <a:noFill/>
          <a:ln w="9525">
            <a:solidFill>
              <a:srgbClr val="222D65"/>
            </a:solidFill>
            <a:miter lim="800000"/>
            <a:headEnd/>
            <a:tailEnd/>
          </a:ln>
          <a:extLst>
            <a:ext uri="{909E8E84-426E-40DD-AFC4-6F175D3DCCD1}">
              <a14:hiddenFill xmlns:a14="http://schemas.microsoft.com/office/drawing/2010/main">
                <a:solidFill>
                  <a:schemeClr val="accent1"/>
                </a:solidFill>
              </a14:hiddenFill>
            </a:ext>
          </a:extLst>
        </p:spPr>
      </p:pic>
      <p:sp>
        <p:nvSpPr>
          <p:cNvPr id="13" name="Rectangle 12"/>
          <p:cNvSpPr/>
          <p:nvPr/>
        </p:nvSpPr>
        <p:spPr>
          <a:xfrm>
            <a:off x="850900" y="215444"/>
            <a:ext cx="4483100" cy="646331"/>
          </a:xfrm>
          <a:prstGeom prst="rect">
            <a:avLst/>
          </a:prstGeom>
        </p:spPr>
        <p:txBody>
          <a:bodyPr wrap="square">
            <a:spAutoFit/>
          </a:bodyPr>
          <a:lstStyle/>
          <a:p>
            <a:r>
              <a:rPr lang="en-US" sz="1800" b="1" i="1" dirty="0">
                <a:solidFill>
                  <a:srgbClr val="F58323"/>
                </a:solidFill>
                <a:effectLst>
                  <a:outerShdw blurRad="38100" dist="38100" dir="2700000" algn="tl">
                    <a:srgbClr val="000000">
                      <a:alpha val="43137"/>
                    </a:srgbClr>
                  </a:outerShdw>
                </a:effectLst>
                <a:latin typeface="Century Gothic" panose="020B0502020202020204" pitchFamily="34" charset="0"/>
              </a:rPr>
              <a:t>Agent Luncheon &amp; Broker Open House</a:t>
            </a:r>
          </a:p>
          <a:p>
            <a:r>
              <a:rPr lang="en-US" sz="1800" b="1" i="1" dirty="0">
                <a:solidFill>
                  <a:srgbClr val="F58323"/>
                </a:solidFill>
                <a:effectLst>
                  <a:outerShdw blurRad="38100" dist="38100" dir="2700000" algn="tl">
                    <a:srgbClr val="000000">
                      <a:alpha val="43137"/>
                    </a:srgbClr>
                  </a:outerShdw>
                </a:effectLst>
                <a:latin typeface="Century Gothic" panose="020B0502020202020204" pitchFamily="34" charset="0"/>
              </a:rPr>
              <a:t>Thursday 11-1</a:t>
            </a:r>
          </a:p>
        </p:txBody>
      </p:sp>
      <p:sp>
        <p:nvSpPr>
          <p:cNvPr id="6" name="Rectangle 5"/>
          <p:cNvSpPr/>
          <p:nvPr/>
        </p:nvSpPr>
        <p:spPr>
          <a:xfrm>
            <a:off x="0" y="1066800"/>
            <a:ext cx="7772400" cy="587752"/>
          </a:xfrm>
          <a:prstGeom prst="rect">
            <a:avLst/>
          </a:prstGeom>
          <a:solidFill>
            <a:srgbClr val="222D65"/>
          </a:solidFill>
          <a:ln>
            <a:solidFill>
              <a:srgbClr val="222D65"/>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91401"/>
            <a:ext cx="7772400" cy="338554"/>
          </a:xfrm>
          <a:prstGeom prst="rect">
            <a:avLst/>
          </a:prstGeom>
        </p:spPr>
        <p:txBody>
          <a:bodyPr wrap="square" anchor="ctr">
            <a:spAutoFit/>
          </a:bodyPr>
          <a:lstStyle/>
          <a:p>
            <a:pPr algn="ctr"/>
            <a:r>
              <a:rPr lang="en-US" sz="1600" b="1" dirty="0">
                <a:solidFill>
                  <a:schemeClr val="bg1"/>
                </a:solidFill>
                <a:effectLst>
                  <a:outerShdw blurRad="38100" dist="38100" dir="2700000" algn="tl">
                    <a:srgbClr val="000000">
                      <a:alpha val="43137"/>
                    </a:srgbClr>
                  </a:outerShdw>
                </a:effectLst>
                <a:latin typeface="Century Gothic" panose="020B0502020202020204" pitchFamily="34" charset="0"/>
              </a:rPr>
              <a:t>102 </a:t>
            </a:r>
            <a:r>
              <a:rPr lang="en-US" sz="1600" b="1" dirty="0" err="1">
                <a:solidFill>
                  <a:schemeClr val="bg1"/>
                </a:solidFill>
                <a:effectLst>
                  <a:outerShdw blurRad="38100" dist="38100" dir="2700000" algn="tl">
                    <a:srgbClr val="000000">
                      <a:alpha val="43137"/>
                    </a:srgbClr>
                  </a:outerShdw>
                </a:effectLst>
                <a:latin typeface="Century Gothic" panose="020B0502020202020204" pitchFamily="34" charset="0"/>
              </a:rPr>
              <a:t>Flud</a:t>
            </a:r>
            <a:r>
              <a:rPr lang="en-US" sz="1600" b="1" dirty="0">
                <a:solidFill>
                  <a:schemeClr val="bg1"/>
                </a:solidFill>
                <a:effectLst>
                  <a:outerShdw blurRad="38100" dist="38100" dir="2700000" algn="tl">
                    <a:srgbClr val="000000">
                      <a:alpha val="43137"/>
                    </a:srgbClr>
                  </a:outerShdw>
                </a:effectLst>
                <a:latin typeface="Century Gothic" panose="020B0502020202020204" pitchFamily="34" charset="0"/>
              </a:rPr>
              <a:t> Street | Historic District | Summerville | MLS# 24027780 | $1,995,000</a:t>
            </a:r>
          </a:p>
        </p:txBody>
      </p:sp>
      <p:pic>
        <p:nvPicPr>
          <p:cNvPr id="32" name="Picture 31">
            <a:extLst>
              <a:ext uri="{FF2B5EF4-FFF2-40B4-BE49-F238E27FC236}">
                <a16:creationId xmlns:a16="http://schemas.microsoft.com/office/drawing/2014/main" id="{9EC37604-7E2C-4A6F-85C1-AA962B155CA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12668" y="8453862"/>
            <a:ext cx="1217876" cy="913764"/>
          </a:xfrm>
          <a:prstGeom prst="rect">
            <a:avLst/>
          </a:prstGeom>
          <a:ln>
            <a:noFill/>
          </a:ln>
          <a:effectLst/>
        </p:spPr>
      </p:pic>
      <p:pic>
        <p:nvPicPr>
          <p:cNvPr id="33" name="Picture 32">
            <a:extLst>
              <a:ext uri="{FF2B5EF4-FFF2-40B4-BE49-F238E27FC236}">
                <a16:creationId xmlns:a16="http://schemas.microsoft.com/office/drawing/2014/main" id="{B0E0FBC5-BC12-44C5-8C0F-4B81D0DDA71F}"/>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441008" y="8453226"/>
            <a:ext cx="1218723" cy="914400"/>
          </a:xfrm>
          <a:prstGeom prst="rect">
            <a:avLst/>
          </a:prstGeom>
          <a:ln>
            <a:noFill/>
          </a:ln>
          <a:effectLst/>
        </p:spPr>
      </p:pic>
      <p:pic>
        <p:nvPicPr>
          <p:cNvPr id="34" name="Picture 33">
            <a:extLst>
              <a:ext uri="{FF2B5EF4-FFF2-40B4-BE49-F238E27FC236}">
                <a16:creationId xmlns:a16="http://schemas.microsoft.com/office/drawing/2014/main" id="{CEC04ADD-87B5-4EE8-B095-7954D5800D3D}"/>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644851" y="8453862"/>
            <a:ext cx="1217876" cy="913764"/>
          </a:xfrm>
          <a:prstGeom prst="rect">
            <a:avLst/>
          </a:prstGeom>
          <a:ln>
            <a:noFill/>
          </a:ln>
          <a:effectLst/>
        </p:spPr>
      </p:pic>
      <p:pic>
        <p:nvPicPr>
          <p:cNvPr id="35" name="Picture 34">
            <a:extLst>
              <a:ext uri="{FF2B5EF4-FFF2-40B4-BE49-F238E27FC236}">
                <a16:creationId xmlns:a16="http://schemas.microsoft.com/office/drawing/2014/main" id="{52AEDBDE-BA92-4496-A5E0-0E02E1F715F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176187" y="8454496"/>
            <a:ext cx="1217031" cy="913130"/>
          </a:xfrm>
          <a:prstGeom prst="rect">
            <a:avLst/>
          </a:prstGeom>
          <a:ln>
            <a:noFill/>
          </a:ln>
          <a:effectLst/>
        </p:spPr>
      </p:pic>
      <p:pic>
        <p:nvPicPr>
          <p:cNvPr id="36" name="Picture 35">
            <a:extLst>
              <a:ext uri="{FF2B5EF4-FFF2-40B4-BE49-F238E27FC236}">
                <a16:creationId xmlns:a16="http://schemas.microsoft.com/office/drawing/2014/main" id="{B139473D-B59F-46A0-9DB5-EB54F43B640D}"/>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378336" y="8453226"/>
            <a:ext cx="1218723" cy="914400"/>
          </a:xfrm>
          <a:prstGeom prst="rect">
            <a:avLst/>
          </a:prstGeom>
          <a:ln>
            <a:noFill/>
          </a:ln>
          <a:effectLst/>
        </p:spPr>
      </p:pic>
      <p:pic>
        <p:nvPicPr>
          <p:cNvPr id="2" name="Picture 1">
            <a:extLst>
              <a:ext uri="{FF2B5EF4-FFF2-40B4-BE49-F238E27FC236}">
                <a16:creationId xmlns:a16="http://schemas.microsoft.com/office/drawing/2014/main" id="{41B2CF34-18A5-0FBD-76FC-8F501FB206F1}"/>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910519" y="8453862"/>
            <a:ext cx="1217876" cy="913763"/>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402</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2024-12-09T17:37:56Z</dcterms:modified>
</cp:coreProperties>
</file>