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229600" cy="443648"/>
          </a:xfrm>
        </p:spPr>
        <p:txBody>
          <a:bodyPr anchor="ctr">
            <a:noAutofit/>
          </a:bodyPr>
          <a:lstStyle/>
          <a:p>
            <a:r>
              <a:rPr lang="en-US" sz="2200" b="1" dirty="0">
                <a:ln w="3175">
                  <a:noFill/>
                </a:ln>
                <a:solidFill>
                  <a:srgbClr val="9D0000"/>
                </a:solidFill>
                <a:latin typeface="Futura Lt BT" panose="020B0402020204020303" pitchFamily="34" charset="0"/>
                <a:ea typeface="Gadugi" panose="020B0502040204020203" pitchFamily="34" charset="0"/>
              </a:rPr>
              <a:t>SPACIOUS HOME WITH UPDATES CLOSE TO EVERYTHING!</a:t>
            </a:r>
            <a:endParaRPr lang="en-US" sz="2200" i="1" dirty="0">
              <a:ln w="3175">
                <a:noFill/>
              </a:ln>
              <a:solidFill>
                <a:srgbClr val="9D0000"/>
              </a:solidFill>
              <a:latin typeface="Futura Lt BT" panose="020B0402020204020303" pitchFamily="34" charset="0"/>
              <a:ea typeface="Gadugi" panose="020B0502040204020203" pitchFamily="34" charset="0"/>
            </a:endParaRPr>
          </a:p>
        </p:txBody>
      </p:sp>
      <p:sp>
        <p:nvSpPr>
          <p:cNvPr id="13" name="Rectangle 12"/>
          <p:cNvSpPr/>
          <p:nvPr/>
        </p:nvSpPr>
        <p:spPr>
          <a:xfrm>
            <a:off x="1065414" y="9068528"/>
            <a:ext cx="3135501" cy="815608"/>
          </a:xfrm>
          <a:prstGeom prst="rect">
            <a:avLst/>
          </a:prstGeom>
        </p:spPr>
        <p:txBody>
          <a:bodyPr wrap="square">
            <a:spAutoFit/>
          </a:bodyPr>
          <a:lstStyle/>
          <a:p>
            <a:r>
              <a:rPr lang="en-US" sz="1400" b="1" dirty="0">
                <a:solidFill>
                  <a:srgbClr val="9D0000"/>
                </a:solidFill>
                <a:latin typeface="Futura Bk BT" panose="020B0502020204020303" pitchFamily="34" charset="0"/>
                <a:ea typeface="Gadugi" panose="020B0502040204020203" pitchFamily="34" charset="0"/>
              </a:rPr>
              <a:t>Nick Mazzilli</a:t>
            </a:r>
            <a:br>
              <a:rPr lang="en-US" sz="1400" b="1"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(843) 640-5575</a:t>
            </a:r>
          </a:p>
          <a:p>
            <a:r>
              <a:rPr lang="en-US" sz="1100">
                <a:solidFill>
                  <a:srgbClr val="9D0000"/>
                </a:solidFill>
                <a:latin typeface="Futura Bk BT" panose="020B0502020204020303" pitchFamily="34" charset="0"/>
                <a:ea typeface="Gadugi" panose="020B0502040204020203" pitchFamily="34" charset="0"/>
              </a:rPr>
              <a:t>nick@nickmcharleston.com</a:t>
            </a:r>
            <a:br>
              <a:rPr lang="en-US" sz="1100" dirty="0">
                <a:solidFill>
                  <a:srgbClr val="9D0000"/>
                </a:solidFill>
                <a:latin typeface="Futura Bk BT" panose="020B0502020204020303" pitchFamily="34" charset="0"/>
                <a:ea typeface="Gadugi" panose="020B0502040204020203" pitchFamily="34" charset="0"/>
              </a:rPr>
            </a:br>
            <a:r>
              <a:rPr lang="en-US" sz="1100" dirty="0">
                <a:solidFill>
                  <a:srgbClr val="9D0000"/>
                </a:solidFill>
                <a:latin typeface="Futura Bk BT" panose="020B0502020204020303" pitchFamily="34" charset="0"/>
                <a:ea typeface="Gadugi" panose="020B0502040204020203" pitchFamily="34" charset="0"/>
              </a:rPr>
              <a:t>www.mavenrealtysc.com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414454" y="9067800"/>
            <a:ext cx="650961" cy="81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05800" y="8991600"/>
            <a:ext cx="822341" cy="822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36017" y="9091612"/>
            <a:ext cx="3135501" cy="769441"/>
          </a:xfrm>
          <a:prstGeom prst="rect">
            <a:avLst/>
          </a:prstGeom>
        </p:spPr>
        <p:txBody>
          <a:bodyPr wrap="square">
            <a:spAutoFit/>
          </a:bodyPr>
          <a:lstStyle/>
          <a:p>
            <a:pPr algn="r"/>
            <a:r>
              <a:rPr lang="en-US" sz="1100" dirty="0">
                <a:solidFill>
                  <a:srgbClr val="9D0000"/>
                </a:solidFill>
                <a:latin typeface="Futura Bk BT" panose="020B0502020204020303"/>
                <a:ea typeface="Gadugi" panose="020B0502040204020203" pitchFamily="34" charset="0"/>
              </a:rPr>
              <a:t>Maven Realty</a:t>
            </a:r>
          </a:p>
          <a:p>
            <a:pPr algn="r"/>
            <a:r>
              <a:rPr lang="en-US" sz="1100" dirty="0">
                <a:solidFill>
                  <a:srgbClr val="9D0000"/>
                </a:solidFill>
                <a:latin typeface="Futura Bk BT" panose="020B0502020204020303"/>
                <a:ea typeface="Gadugi" panose="020B0502040204020203" pitchFamily="34" charset="0"/>
              </a:rPr>
              <a:t>2180 McMillan Ave</a:t>
            </a:r>
          </a:p>
          <a:p>
            <a:pPr algn="r"/>
            <a:r>
              <a:rPr lang="en-US" sz="1100" dirty="0">
                <a:solidFill>
                  <a:srgbClr val="9D0000"/>
                </a:solidFill>
                <a:latin typeface="Futura Bk BT" panose="020B0502020204020303"/>
                <a:ea typeface="Gadugi" panose="020B0502040204020203" pitchFamily="34" charset="0"/>
              </a:rPr>
              <a:t>#71672</a:t>
            </a:r>
          </a:p>
          <a:p>
            <a:pPr algn="r"/>
            <a:r>
              <a:rPr lang="en-US" sz="1100" dirty="0">
                <a:solidFill>
                  <a:srgbClr val="9D0000"/>
                </a:solidFill>
                <a:latin typeface="Futura Bk BT" panose="020B0502020204020303"/>
                <a:ea typeface="Gadugi" panose="020B0502040204020203" pitchFamily="34" charset="0"/>
              </a:rPr>
              <a:t>Charleston, SC 29405</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4040654" y="460248"/>
            <a:ext cx="4009133" cy="2510883"/>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600" b="1" dirty="0">
                <a:latin typeface="Futura LtCn BT" panose="020B0408020204030204" pitchFamily="34" charset="0"/>
              </a:rPr>
              <a:t>102 Newington Road</a:t>
            </a:r>
            <a:br>
              <a:rPr lang="en-US" sz="2600" b="1" dirty="0">
                <a:latin typeface="Futura LtCn BT" panose="020B0408020204030204" pitchFamily="34" charset="0"/>
              </a:rPr>
            </a:br>
            <a:r>
              <a:rPr lang="en-US" sz="2200" dirty="0">
                <a:latin typeface="Futura LtCn BT" panose="020B0408020204030204" pitchFamily="34" charset="0"/>
              </a:rPr>
              <a:t>Riley</a:t>
            </a:r>
          </a:p>
          <a:p>
            <a:pPr algn="r"/>
            <a:r>
              <a:rPr lang="en-US" sz="2200" dirty="0">
                <a:latin typeface="Futura LtCn BT" panose="020B0408020204030204" pitchFamily="34" charset="0"/>
              </a:rPr>
              <a:t>Summerville, SC 29485</a:t>
            </a:r>
          </a:p>
          <a:p>
            <a:pPr algn="r"/>
            <a:r>
              <a:rPr lang="en-US" sz="2200" dirty="0">
                <a:latin typeface="Futura LtCn BT" panose="020B0408020204030204" pitchFamily="34" charset="0"/>
              </a:rPr>
              <a:t>MLS# 22018287</a:t>
            </a:r>
          </a:p>
          <a:p>
            <a:pPr algn="r"/>
            <a:r>
              <a:rPr lang="en-US" sz="2200" dirty="0">
                <a:latin typeface="Futura LtCn BT" panose="020B0408020204030204" pitchFamily="34" charset="0"/>
              </a:rPr>
              <a:t>$300,000</a:t>
            </a:r>
          </a:p>
          <a:p>
            <a:pPr algn="r"/>
            <a:endParaRPr lang="en-US" sz="2000" dirty="0">
              <a:latin typeface="Futura LtCn BT" panose="020B0408020204030204" pitchFamily="34" charset="0"/>
            </a:endParaRPr>
          </a:p>
          <a:p>
            <a:pPr algn="r"/>
            <a:r>
              <a:rPr lang="en-US" sz="1600" dirty="0">
                <a:latin typeface="Futura LtCn BT" panose="020B0408020204030204" pitchFamily="34" charset="0"/>
              </a:rPr>
              <a:t>5 Bed | 2 Bath | 2,001 sf</a:t>
            </a:r>
            <a:endParaRPr lang="en-US" sz="1400" dirty="0">
              <a:latin typeface="Futura LtCn BT" panose="020B0408020204030204" pitchFamily="34" charset="0"/>
            </a:endParaRPr>
          </a:p>
        </p:txBody>
      </p:sp>
      <p:sp>
        <p:nvSpPr>
          <p:cNvPr id="18" name="Title 1">
            <a:extLst>
              <a:ext uri="{FF2B5EF4-FFF2-40B4-BE49-F238E27FC236}">
                <a16:creationId xmlns:a16="http://schemas.microsoft.com/office/drawing/2014/main" id="{9E51ACC7-E7E1-460D-821E-8D8957911C34}"/>
              </a:ext>
            </a:extLst>
          </p:cNvPr>
          <p:cNvSpPr txBox="1">
            <a:spLocks/>
          </p:cNvSpPr>
          <p:nvPr/>
        </p:nvSpPr>
        <p:spPr>
          <a:xfrm>
            <a:off x="128007" y="4286530"/>
            <a:ext cx="7973586" cy="3397947"/>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400" dirty="0">
                <a:latin typeface="Futura Lt BT" panose="020B0402020204020303" pitchFamily="34" charset="0"/>
              </a:rPr>
              <a:t>Welcome home!  Very spacious 5 bedroom and 2 full bathroom home in the quiet neighborhood of Riley! This highly desirable location makes this home perfect for any buyer. Upon walking in, you're greeted by open floor plan for the living room and kitchen. The recently renovated kitchen boasts newer cabinets, sink, all new stainless steel appliances, new granite countertops, separate dining area and breakfast nook area within the kitchen with additional cabinet for storage of all of your cookware! Both of the bathrooms were renovated with tiled showers, new flooring, new vanities and hardware/fixtures. The roof was also just redone in 2020! Outside you'll notice the ENORMOUS fenced yard with PLENTY of room for hosting and entertaining any outdoor events/activities. Septic tank was cleaned in 2017. Great location - close to schools, Summerville Hospital, medical facilities, shopping, restaurants, Boeing, Bosch, churches, I-26 and just a quick drive to West Ashley, Magnolia Plantation, Charleston Woodlands, </a:t>
            </a:r>
            <a:r>
              <a:rPr lang="en-US" sz="1400" dirty="0" err="1">
                <a:latin typeface="Futura Lt BT" panose="020B0402020204020303" pitchFamily="34" charset="0"/>
              </a:rPr>
              <a:t>etc</a:t>
            </a:r>
            <a:r>
              <a:rPr lang="en-US" sz="1400" dirty="0">
                <a:latin typeface="Futura Lt BT" panose="020B0402020204020303" pitchFamily="34" charset="0"/>
              </a:rPr>
              <a:t> by taking Ashley River Road. Come see this today!</a:t>
            </a:r>
          </a:p>
        </p:txBody>
      </p:sp>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9814" y="462695"/>
            <a:ext cx="3766323" cy="2505987"/>
          </a:xfrm>
          <a:prstGeom prst="rect">
            <a:avLst/>
          </a:prstGeom>
          <a:ln>
            <a:solidFill>
              <a:schemeClr val="tx1"/>
            </a:solidFill>
          </a:ln>
        </p:spPr>
      </p:pic>
      <p:pic>
        <p:nvPicPr>
          <p:cNvPr id="15" name="Picture 3">
            <a:extLst>
              <a:ext uri="{FF2B5EF4-FFF2-40B4-BE49-F238E27FC236}">
                <a16:creationId xmlns:a16="http://schemas.microsoft.com/office/drawing/2014/main" id="{D145E8CC-0145-4010-A239-78F2575741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271519" y="9069424"/>
            <a:ext cx="543628"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6ADEA431-D3D7-4F4D-A2ED-A515F994A4E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31638" y="3127057"/>
            <a:ext cx="1714500" cy="1137285"/>
          </a:xfrm>
          <a:prstGeom prst="rect">
            <a:avLst/>
          </a:prstGeom>
          <a:ln>
            <a:solidFill>
              <a:schemeClr val="tx1"/>
            </a:solidFill>
          </a:ln>
        </p:spPr>
      </p:pic>
      <p:pic>
        <p:nvPicPr>
          <p:cNvPr id="19" name="Picture 18">
            <a:extLst>
              <a:ext uri="{FF2B5EF4-FFF2-40B4-BE49-F238E27FC236}">
                <a16:creationId xmlns:a16="http://schemas.microsoft.com/office/drawing/2014/main" id="{4952F6C0-DEEC-43EF-971A-232701B76AB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231638" y="7699057"/>
            <a:ext cx="1714500" cy="1137285"/>
          </a:xfrm>
          <a:prstGeom prst="rect">
            <a:avLst/>
          </a:prstGeom>
          <a:ln>
            <a:solidFill>
              <a:schemeClr val="tx1"/>
            </a:solidFill>
          </a:ln>
        </p:spPr>
      </p:pic>
      <p:pic>
        <p:nvPicPr>
          <p:cNvPr id="21" name="Picture 20">
            <a:extLst>
              <a:ext uri="{FF2B5EF4-FFF2-40B4-BE49-F238E27FC236}">
                <a16:creationId xmlns:a16="http://schemas.microsoft.com/office/drawing/2014/main" id="{0C90D469-D2B9-4F09-9E92-AE44F5A288D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83462" y="3127057"/>
            <a:ext cx="1714500" cy="1137285"/>
          </a:xfrm>
          <a:prstGeom prst="rect">
            <a:avLst/>
          </a:prstGeom>
          <a:ln>
            <a:solidFill>
              <a:schemeClr val="tx1"/>
            </a:solidFill>
          </a:ln>
        </p:spPr>
      </p:pic>
      <p:pic>
        <p:nvPicPr>
          <p:cNvPr id="22" name="Picture 21">
            <a:extLst>
              <a:ext uri="{FF2B5EF4-FFF2-40B4-BE49-F238E27FC236}">
                <a16:creationId xmlns:a16="http://schemas.microsoft.com/office/drawing/2014/main" id="{B71D9DD2-6467-4ED6-A67C-97A0036BB81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79814" y="7699057"/>
            <a:ext cx="1714500" cy="1137285"/>
          </a:xfrm>
          <a:prstGeom prst="rect">
            <a:avLst/>
          </a:prstGeom>
          <a:ln>
            <a:solidFill>
              <a:schemeClr val="tx1"/>
            </a:solidFill>
          </a:ln>
        </p:spPr>
      </p:pic>
      <p:pic>
        <p:nvPicPr>
          <p:cNvPr id="23" name="Picture 22">
            <a:extLst>
              <a:ext uri="{FF2B5EF4-FFF2-40B4-BE49-F238E27FC236}">
                <a16:creationId xmlns:a16="http://schemas.microsoft.com/office/drawing/2014/main" id="{CAD19E3C-CCAC-46EE-BF0B-8396228C6D2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35287" y="3127057"/>
            <a:ext cx="1714500" cy="1137285"/>
          </a:xfrm>
          <a:prstGeom prst="rect">
            <a:avLst/>
          </a:prstGeom>
          <a:ln>
            <a:solidFill>
              <a:schemeClr val="tx1"/>
            </a:solidFill>
          </a:ln>
        </p:spPr>
      </p:pic>
      <p:pic>
        <p:nvPicPr>
          <p:cNvPr id="25" name="Picture 24">
            <a:extLst>
              <a:ext uri="{FF2B5EF4-FFF2-40B4-BE49-F238E27FC236}">
                <a16:creationId xmlns:a16="http://schemas.microsoft.com/office/drawing/2014/main" id="{B4EA4A42-E20B-49FB-948B-3AAF8F924CE3}"/>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340683" y="7701894"/>
            <a:ext cx="1703706" cy="1130125"/>
          </a:xfrm>
          <a:prstGeom prst="rect">
            <a:avLst/>
          </a:prstGeom>
          <a:ln>
            <a:solidFill>
              <a:schemeClr val="tx1"/>
            </a:solidFill>
          </a:ln>
        </p:spPr>
      </p:pic>
      <p:pic>
        <p:nvPicPr>
          <p:cNvPr id="26" name="Picture 25">
            <a:extLst>
              <a:ext uri="{FF2B5EF4-FFF2-40B4-BE49-F238E27FC236}">
                <a16:creationId xmlns:a16="http://schemas.microsoft.com/office/drawing/2014/main" id="{FC214EC0-BA80-4DC3-AF23-97021EEAB96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9814" y="3125314"/>
            <a:ext cx="1714500" cy="1140771"/>
          </a:xfrm>
          <a:prstGeom prst="rect">
            <a:avLst/>
          </a:prstGeom>
          <a:ln>
            <a:solidFill>
              <a:schemeClr val="tx1"/>
            </a:solidFill>
          </a:ln>
        </p:spPr>
      </p:pic>
      <p:pic>
        <p:nvPicPr>
          <p:cNvPr id="28" name="Picture 27">
            <a:extLst>
              <a:ext uri="{FF2B5EF4-FFF2-40B4-BE49-F238E27FC236}">
                <a16:creationId xmlns:a16="http://schemas.microsoft.com/office/drawing/2014/main" id="{69540A94-BB4B-4E70-81B8-106C5504777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4284577" y="7699054"/>
            <a:ext cx="1712267" cy="1135804"/>
          </a:xfrm>
          <a:prstGeom prst="rect">
            <a:avLst/>
          </a:prstGeom>
          <a:ln>
            <a:solidFill>
              <a:schemeClr val="tx1"/>
            </a:solidFill>
          </a:ln>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256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Futura Bk BT</vt:lpstr>
      <vt:lpstr>Futura Lt BT</vt:lpstr>
      <vt:lpstr>Futura LtCn BT</vt:lpstr>
      <vt:lpstr>Office Theme</vt:lpstr>
      <vt:lpstr>SPACIOUS HOME WITH UPDATES CLOSE TO EVERYTHING!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84</cp:revision>
  <dcterms:created xsi:type="dcterms:W3CDTF">2006-08-16T00:00:00Z</dcterms:created>
  <dcterms:modified xsi:type="dcterms:W3CDTF">2022-07-12T21:13:37Z</dcterms:modified>
</cp:coreProperties>
</file>