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E6B3E"/>
    <a:srgbClr val="424042"/>
    <a:srgbClr val="231F20"/>
    <a:srgbClr val="EA2D00"/>
    <a:srgbClr val="D9531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25" d="100"/>
          <a:sy n="125" d="100"/>
        </p:scale>
        <p:origin x="252" y="43"/>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4/1/2021</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 name="Picture 31"/>
          <p:cNvPicPr>
            <a:picLocks noChangeAspect="1"/>
          </p:cNvPicPr>
          <p:nvPr/>
        </p:nvPicPr>
        <p:blipFill>
          <a:blip r:embed="rId2">
            <a:extLst>
              <a:ext uri="{28A0092B-C50C-407E-A947-70E740481C1C}">
                <a14:useLocalDpi xmlns:a14="http://schemas.microsoft.com/office/drawing/2010/main" val="0"/>
              </a:ext>
            </a:extLst>
          </a:blip>
          <a:srcRect t="2069" b="2069"/>
          <a:stretch/>
        </p:blipFill>
        <p:spPr>
          <a:xfrm>
            <a:off x="0" y="0"/>
            <a:ext cx="8229600" cy="4953000"/>
          </a:xfrm>
          <a:prstGeom prst="rect">
            <a:avLst/>
          </a:prstGeom>
          <a:ln w="3175" cap="sq">
            <a:solidFill>
              <a:schemeClr val="bg1"/>
            </a:solidFill>
            <a:miter lim="800000"/>
          </a:ln>
          <a:effectLst/>
        </p:spPr>
      </p:pic>
      <p:sp>
        <p:nvSpPr>
          <p:cNvPr id="2" name="Title 1"/>
          <p:cNvSpPr>
            <a:spLocks noGrp="1"/>
          </p:cNvSpPr>
          <p:nvPr>
            <p:ph type="ctrTitle"/>
          </p:nvPr>
        </p:nvSpPr>
        <p:spPr>
          <a:xfrm>
            <a:off x="0" y="0"/>
            <a:ext cx="8229600" cy="1371600"/>
          </a:xfrm>
          <a:noFill/>
        </p:spPr>
        <p:txBody>
          <a:bodyPr anchor="t">
            <a:noAutofit/>
          </a:bodyPr>
          <a:lstStyle/>
          <a:p>
            <a:pPr algn="r"/>
            <a:r>
              <a:rPr lang="en-US" sz="2200" b="1" i="1" dirty="0">
                <a:ln w="3175">
                  <a:solidFill>
                    <a:sysClr val="windowText" lastClr="000000"/>
                  </a:solidFill>
                </a:ln>
                <a:solidFill>
                  <a:schemeClr val="bg1"/>
                </a:solidFill>
                <a:effectLst>
                  <a:outerShdw blurRad="38100" dist="38100" dir="2700000" algn="tl">
                    <a:srgbClr val="000000">
                      <a:alpha val="43137"/>
                    </a:srgbClr>
                  </a:outerShdw>
                </a:effectLst>
                <a:latin typeface="Cambria" panose="02040503050406030204" pitchFamily="18" charset="0"/>
              </a:rPr>
              <a:t>4 Bedrooms</a:t>
            </a:r>
            <a:br>
              <a:rPr lang="en-US" sz="2200" b="1" i="1" dirty="0">
                <a:ln w="3175">
                  <a:solidFill>
                    <a:sysClr val="windowText" lastClr="000000"/>
                  </a:solidFill>
                </a:ln>
                <a:solidFill>
                  <a:schemeClr val="bg1"/>
                </a:solidFill>
                <a:effectLst>
                  <a:outerShdw blurRad="38100" dist="38100" dir="2700000" algn="tl">
                    <a:srgbClr val="000000">
                      <a:alpha val="43137"/>
                    </a:srgbClr>
                  </a:outerShdw>
                </a:effectLst>
                <a:latin typeface="Cambria" panose="02040503050406030204" pitchFamily="18" charset="0"/>
              </a:rPr>
            </a:br>
            <a:r>
              <a:rPr lang="en-US" sz="2200" b="1" i="1" dirty="0">
                <a:ln w="3175">
                  <a:solidFill>
                    <a:sysClr val="windowText" lastClr="000000"/>
                  </a:solidFill>
                </a:ln>
                <a:solidFill>
                  <a:schemeClr val="bg1"/>
                </a:solidFill>
                <a:effectLst>
                  <a:outerShdw blurRad="38100" dist="38100" dir="2700000" algn="tl">
                    <a:srgbClr val="000000">
                      <a:alpha val="43137"/>
                    </a:srgbClr>
                  </a:outerShdw>
                </a:effectLst>
                <a:latin typeface="Cambria" panose="02040503050406030204" pitchFamily="18" charset="0"/>
              </a:rPr>
              <a:t>Screened Porch</a:t>
            </a:r>
            <a:br>
              <a:rPr lang="en-US" sz="2200" b="1" i="1" dirty="0">
                <a:ln w="3175">
                  <a:solidFill>
                    <a:sysClr val="windowText" lastClr="000000"/>
                  </a:solidFill>
                </a:ln>
                <a:solidFill>
                  <a:schemeClr val="bg1"/>
                </a:solidFill>
                <a:effectLst>
                  <a:outerShdw blurRad="38100" dist="38100" dir="2700000" algn="tl">
                    <a:srgbClr val="000000">
                      <a:alpha val="43137"/>
                    </a:srgbClr>
                  </a:outerShdw>
                </a:effectLst>
                <a:latin typeface="Cambria" panose="02040503050406030204" pitchFamily="18" charset="0"/>
              </a:rPr>
            </a:br>
            <a:r>
              <a:rPr lang="en-US" sz="2200" b="1" i="1" dirty="0">
                <a:ln w="3175">
                  <a:solidFill>
                    <a:sysClr val="windowText" lastClr="000000"/>
                  </a:solidFill>
                </a:ln>
                <a:solidFill>
                  <a:schemeClr val="bg1"/>
                </a:solidFill>
                <a:effectLst>
                  <a:outerShdw blurRad="38100" dist="38100" dir="2700000" algn="tl">
                    <a:srgbClr val="000000">
                      <a:alpha val="43137"/>
                    </a:srgbClr>
                  </a:outerShdw>
                </a:effectLst>
                <a:latin typeface="Cambria" panose="02040503050406030204" pitchFamily="18" charset="0"/>
              </a:rPr>
              <a:t>Fenced Yard</a:t>
            </a:r>
            <a:br>
              <a:rPr lang="en-US" sz="2200" b="1" i="1" dirty="0">
                <a:ln w="3175">
                  <a:solidFill>
                    <a:sysClr val="windowText" lastClr="000000"/>
                  </a:solidFill>
                </a:ln>
                <a:solidFill>
                  <a:schemeClr val="bg1"/>
                </a:solidFill>
                <a:effectLst>
                  <a:outerShdw blurRad="38100" dist="38100" dir="2700000" algn="tl">
                    <a:srgbClr val="000000">
                      <a:alpha val="43137"/>
                    </a:srgbClr>
                  </a:outerShdw>
                </a:effectLst>
                <a:latin typeface="Cambria" panose="02040503050406030204" pitchFamily="18" charset="0"/>
              </a:rPr>
            </a:br>
            <a:r>
              <a:rPr lang="en-US" sz="2200" b="1" i="1" dirty="0">
                <a:ln w="3175">
                  <a:solidFill>
                    <a:sysClr val="windowText" lastClr="000000"/>
                  </a:solidFill>
                </a:ln>
                <a:solidFill>
                  <a:schemeClr val="bg1"/>
                </a:solidFill>
                <a:effectLst>
                  <a:outerShdw blurRad="38100" dist="38100" dir="2700000" algn="tl">
                    <a:srgbClr val="000000">
                      <a:alpha val="43137"/>
                    </a:srgbClr>
                  </a:outerShdw>
                </a:effectLst>
                <a:latin typeface="Cambria" panose="02040503050406030204" pitchFamily="18" charset="0"/>
              </a:rPr>
              <a:t>No HOA</a:t>
            </a:r>
          </a:p>
        </p:txBody>
      </p:sp>
      <p:sp>
        <p:nvSpPr>
          <p:cNvPr id="3" name="Subtitle 2"/>
          <p:cNvSpPr>
            <a:spLocks noGrp="1"/>
          </p:cNvSpPr>
          <p:nvPr>
            <p:ph type="subTitle" idx="1"/>
          </p:nvPr>
        </p:nvSpPr>
        <p:spPr>
          <a:xfrm>
            <a:off x="0" y="4953001"/>
            <a:ext cx="8229600" cy="3200400"/>
          </a:xfrm>
        </p:spPr>
        <p:txBody>
          <a:bodyPr anchor="ctr">
            <a:noAutofit/>
          </a:bodyPr>
          <a:lstStyle/>
          <a:p>
            <a:r>
              <a:rPr lang="en-US" sz="1400" dirty="0">
                <a:solidFill>
                  <a:schemeClr val="bg1">
                    <a:lumMod val="50000"/>
                  </a:schemeClr>
                </a:solidFill>
                <a:latin typeface="Cambria" panose="02040503050406030204" pitchFamily="18" charset="0"/>
              </a:rPr>
              <a:t>Summerville 4 bedroom 2.5 bathroom two story home with a screened porch, large private fenced in backyard, full front porch, storage shed, and No HOA. Quietly nestled away on a cul-de-sac street, this charming home has been carefully maintained by the original owner! The main first floor is composed of a large open living room, kitchen, dining area, half bath, and direct outside access to the screened porch. All four bedrooms are upstairs including the master bedroom with a private </a:t>
            </a:r>
            <a:r>
              <a:rPr lang="en-US" sz="1400" dirty="0" err="1">
                <a:solidFill>
                  <a:schemeClr val="bg1">
                    <a:lumMod val="50000"/>
                  </a:schemeClr>
                </a:solidFill>
                <a:latin typeface="Cambria" panose="02040503050406030204" pitchFamily="18" charset="0"/>
              </a:rPr>
              <a:t>ensuite</a:t>
            </a:r>
            <a:r>
              <a:rPr lang="en-US" sz="1400" dirty="0">
                <a:solidFill>
                  <a:schemeClr val="bg1">
                    <a:lumMod val="50000"/>
                  </a:schemeClr>
                </a:solidFill>
                <a:latin typeface="Cambria" panose="02040503050406030204" pitchFamily="18" charset="0"/>
              </a:rPr>
              <a:t> full bathroom. A new roof was installed approximately 5 years ago, and within the past year the home has had all New Carpet and Fresh Paint throughout. New ceramic tile in the kitchen and all bathrooms. The backyard is large and features a privacy fence, storage shed / small workshop area, and double gate access. No HOA and No Flood Insurance. Conveniently located off Bacons Bridge Road 165 and close to downtown Summerville, I-26, 78, 17A, Dorchester Road, and abundant restaurants, grocery stores, shopping, and schools. This is a house that instantly feels like a home the moment you enter and has been well cared for over the years. </a:t>
            </a:r>
            <a:r>
              <a:rPr lang="en-US" sz="1400" b="1" i="1" dirty="0">
                <a:solidFill>
                  <a:schemeClr val="bg1">
                    <a:lumMod val="50000"/>
                  </a:schemeClr>
                </a:solidFill>
                <a:latin typeface="Cambria" panose="02040503050406030204" pitchFamily="18" charset="0"/>
              </a:rPr>
              <a:t>Schedule your showing today!</a:t>
            </a:r>
          </a:p>
        </p:txBody>
      </p:sp>
      <p:pic>
        <p:nvPicPr>
          <p:cNvPr id="5"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283293" y="9230717"/>
            <a:ext cx="805014" cy="7394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228042" y="9198114"/>
            <a:ext cx="7772400" cy="707886"/>
          </a:xfrm>
          <a:prstGeom prst="rect">
            <a:avLst/>
          </a:prstGeom>
        </p:spPr>
        <p:txBody>
          <a:bodyPr wrap="square">
            <a:spAutoFit/>
          </a:bodyPr>
          <a:lstStyle/>
          <a:p>
            <a:pPr algn="ctr"/>
            <a:r>
              <a:rPr lang="en-US" sz="1600" b="1" dirty="0">
                <a:solidFill>
                  <a:srgbClr val="231F20"/>
                </a:solidFill>
                <a:latin typeface="Cambria" panose="02040503050406030204" pitchFamily="18" charset="0"/>
              </a:rPr>
              <a:t>Jerod Coulter, ABR, REALTOR</a:t>
            </a:r>
          </a:p>
          <a:p>
            <a:pPr algn="ctr"/>
            <a:r>
              <a:rPr lang="en-US" sz="1200" dirty="0">
                <a:solidFill>
                  <a:srgbClr val="231F20"/>
                </a:solidFill>
                <a:latin typeface="Cambria" panose="02040503050406030204" pitchFamily="18" charset="0"/>
              </a:rPr>
              <a:t>(843) 513-3741</a:t>
            </a:r>
          </a:p>
          <a:p>
            <a:pPr algn="ctr"/>
            <a:r>
              <a:rPr lang="en-US" sz="1200" dirty="0">
                <a:solidFill>
                  <a:srgbClr val="231F20"/>
                </a:solidFill>
                <a:latin typeface="Cambria" panose="02040503050406030204" pitchFamily="18" charset="0"/>
              </a:rPr>
              <a:t>jerod@realtor.com | www.HomesOfMountPleasant.com</a:t>
            </a:r>
          </a:p>
        </p:txBody>
      </p:sp>
      <p:sp>
        <p:nvSpPr>
          <p:cNvPr id="6" name="Rectangle 5"/>
          <p:cNvSpPr/>
          <p:nvPr/>
        </p:nvSpPr>
        <p:spPr>
          <a:xfrm>
            <a:off x="228042" y="9827010"/>
            <a:ext cx="7772400" cy="230832"/>
          </a:xfrm>
          <a:prstGeom prst="rect">
            <a:avLst/>
          </a:prstGeom>
        </p:spPr>
        <p:txBody>
          <a:bodyPr wrap="square">
            <a:spAutoFit/>
          </a:bodyPr>
          <a:lstStyle/>
          <a:p>
            <a:pPr algn="ctr"/>
            <a:r>
              <a:rPr lang="en-US" sz="900" dirty="0">
                <a:solidFill>
                  <a:srgbClr val="231F20"/>
                </a:solidFill>
                <a:latin typeface="Cambria" panose="02040503050406030204" pitchFamily="18" charset="0"/>
              </a:rPr>
              <a:t>The Boulevard Company, LLC | 35 Broad Street | Charleston, SC 29401</a:t>
            </a:r>
          </a:p>
        </p:txBody>
      </p:sp>
      <p:sp>
        <p:nvSpPr>
          <p:cNvPr id="8" name="Rectangle 7"/>
          <p:cNvSpPr/>
          <p:nvPr/>
        </p:nvSpPr>
        <p:spPr>
          <a:xfrm>
            <a:off x="0" y="3937337"/>
            <a:ext cx="8229600" cy="1015663"/>
          </a:xfrm>
          <a:prstGeom prst="rect">
            <a:avLst/>
          </a:prstGeom>
          <a:noFill/>
        </p:spPr>
        <p:txBody>
          <a:bodyPr wrap="square">
            <a:spAutoFit/>
          </a:bodyPr>
          <a:lstStyle/>
          <a:p>
            <a:r>
              <a:rPr lang="en-US" sz="2400" b="1" dirty="0">
                <a:ln w="3175">
                  <a:solidFill>
                    <a:sysClr val="windowText" lastClr="000000"/>
                  </a:solidFill>
                </a:ln>
                <a:solidFill>
                  <a:schemeClr val="bg1"/>
                </a:solidFill>
                <a:effectLst>
                  <a:outerShdw blurRad="50800" dist="25400" dir="2700000" algn="tl" rotWithShape="0">
                    <a:prstClr val="black">
                      <a:alpha val="65000"/>
                    </a:prstClr>
                  </a:outerShdw>
                </a:effectLst>
                <a:latin typeface="Cambria" panose="02040503050406030204" pitchFamily="18" charset="0"/>
              </a:rPr>
              <a:t>102 Outrigger Court</a:t>
            </a:r>
          </a:p>
          <a:p>
            <a:r>
              <a:rPr lang="en-US" sz="1800" b="1" dirty="0">
                <a:ln w="3175">
                  <a:solidFill>
                    <a:sysClr val="windowText" lastClr="000000"/>
                  </a:solidFill>
                </a:ln>
                <a:solidFill>
                  <a:schemeClr val="bg1"/>
                </a:solidFill>
                <a:effectLst>
                  <a:outerShdw blurRad="50800" dist="25400" dir="2700000" algn="tl" rotWithShape="0">
                    <a:prstClr val="black">
                      <a:alpha val="65000"/>
                    </a:prstClr>
                  </a:outerShdw>
                </a:effectLst>
                <a:latin typeface="Cambria" panose="02040503050406030204" pitchFamily="18" charset="0"/>
              </a:rPr>
              <a:t>Marlin Estates ~ Summerville, SC 29485</a:t>
            </a:r>
          </a:p>
          <a:p>
            <a:r>
              <a:rPr lang="en-US" sz="1800" b="1" dirty="0">
                <a:ln w="3175">
                  <a:solidFill>
                    <a:sysClr val="windowText" lastClr="000000"/>
                  </a:solidFill>
                </a:ln>
                <a:solidFill>
                  <a:schemeClr val="bg1"/>
                </a:solidFill>
                <a:effectLst>
                  <a:outerShdw blurRad="50800" dist="25400" dir="2700000" algn="tl" rotWithShape="0">
                    <a:prstClr val="black">
                      <a:alpha val="65000"/>
                    </a:prstClr>
                  </a:outerShdw>
                </a:effectLst>
                <a:latin typeface="Cambria" panose="02040503050406030204" pitchFamily="18" charset="0"/>
              </a:rPr>
              <a:t>MLS# 21008476 ~ $245,000</a:t>
            </a:r>
            <a:endParaRPr lang="en-US" sz="1600" b="1" dirty="0">
              <a:ln w="3175">
                <a:solidFill>
                  <a:sysClr val="windowText" lastClr="000000"/>
                </a:solidFill>
              </a:ln>
              <a:solidFill>
                <a:schemeClr val="bg1"/>
              </a:solidFill>
              <a:effectLst>
                <a:outerShdw blurRad="50800" dist="25400" dir="2700000" algn="tl" rotWithShape="0">
                  <a:prstClr val="black">
                    <a:alpha val="65000"/>
                  </a:prstClr>
                </a:outerShdw>
              </a:effectLst>
              <a:latin typeface="Cambria" panose="02040503050406030204" pitchFamily="18" charset="0"/>
            </a:endParaRPr>
          </a:p>
        </p:txBody>
      </p:sp>
      <p:pic>
        <p:nvPicPr>
          <p:cNvPr id="1028" name="Picture 4"/>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7162801" y="9281549"/>
            <a:ext cx="492904" cy="637784"/>
          </a:xfrm>
          <a:prstGeom prst="rect">
            <a:avLst/>
          </a:prstGeom>
          <a:noFill/>
          <a:extLst>
            <a:ext uri="{909E8E84-426E-40DD-AFC4-6F175D3DCCD1}">
              <a14:hiddenFill xmlns:a14="http://schemas.microsoft.com/office/drawing/2010/main">
                <a:solidFill>
                  <a:srgbClr val="FFFFFF"/>
                </a:solidFill>
              </a14:hiddenFill>
            </a:ext>
          </a:extLst>
        </p:spPr>
      </p:pic>
      <p:pic>
        <p:nvPicPr>
          <p:cNvPr id="24" name="Picture 23">
            <a:extLst>
              <a:ext uri="{FF2B5EF4-FFF2-40B4-BE49-F238E27FC236}">
                <a16:creationId xmlns:a16="http://schemas.microsoft.com/office/drawing/2014/main" id="{72AD5716-BB67-4BE0-BC0B-FC1B1E87D913}"/>
              </a:ext>
            </a:extLst>
          </p:cNvPr>
          <p:cNvPicPr>
            <a:picLocks noChangeAspect="1"/>
          </p:cNvPicPr>
          <p:nvPr/>
        </p:nvPicPr>
        <p:blipFill>
          <a:blip r:embed="rId5" cstate="print">
            <a:extLst>
              <a:ext uri="{28A0092B-C50C-407E-A947-70E740481C1C}">
                <a14:useLocalDpi xmlns:a14="http://schemas.microsoft.com/office/drawing/2010/main" val="0"/>
              </a:ext>
            </a:extLst>
          </a:blip>
          <a:stretch/>
        </p:blipFill>
        <p:spPr>
          <a:xfrm>
            <a:off x="4203373" y="8153401"/>
            <a:ext cx="1216152" cy="877312"/>
          </a:xfrm>
          <a:prstGeom prst="rect">
            <a:avLst/>
          </a:prstGeom>
          <a:ln w="3175" cap="sq">
            <a:solidFill>
              <a:schemeClr val="bg1"/>
            </a:solidFill>
            <a:miter lim="800000"/>
          </a:ln>
          <a:effectLst/>
        </p:spPr>
      </p:pic>
      <p:pic>
        <p:nvPicPr>
          <p:cNvPr id="21" name="Picture 20"/>
          <p:cNvPicPr>
            <a:picLocks noChangeAspect="1"/>
          </p:cNvPicPr>
          <p:nvPr/>
        </p:nvPicPr>
        <p:blipFill>
          <a:blip r:embed="rId6" cstate="print">
            <a:extLst>
              <a:ext uri="{28A0092B-C50C-407E-A947-70E740481C1C}">
                <a14:useLocalDpi xmlns:a14="http://schemas.microsoft.com/office/drawing/2010/main" val="0"/>
              </a:ext>
            </a:extLst>
          </a:blip>
          <a:stretch/>
        </p:blipFill>
        <p:spPr>
          <a:xfrm>
            <a:off x="6965509" y="8153400"/>
            <a:ext cx="1216152" cy="877311"/>
          </a:xfrm>
          <a:prstGeom prst="rect">
            <a:avLst/>
          </a:prstGeom>
          <a:ln w="3175" cap="sq">
            <a:solidFill>
              <a:schemeClr val="bg1"/>
            </a:solidFill>
            <a:miter lim="800000"/>
          </a:ln>
          <a:effectLst/>
        </p:spPr>
      </p:pic>
      <p:pic>
        <p:nvPicPr>
          <p:cNvPr id="22" name="Picture 21"/>
          <p:cNvPicPr>
            <a:picLocks noChangeAspect="1"/>
          </p:cNvPicPr>
          <p:nvPr/>
        </p:nvPicPr>
        <p:blipFill>
          <a:blip r:embed="rId7" cstate="print">
            <a:extLst>
              <a:ext uri="{28A0092B-C50C-407E-A947-70E740481C1C}">
                <a14:useLocalDpi xmlns:a14="http://schemas.microsoft.com/office/drawing/2010/main" val="0"/>
              </a:ext>
            </a:extLst>
          </a:blip>
          <a:stretch/>
        </p:blipFill>
        <p:spPr>
          <a:xfrm>
            <a:off x="2822304" y="8153401"/>
            <a:ext cx="1216152" cy="879477"/>
          </a:xfrm>
          <a:prstGeom prst="rect">
            <a:avLst/>
          </a:prstGeom>
          <a:ln w="3175" cap="sq">
            <a:solidFill>
              <a:schemeClr val="bg1"/>
            </a:solidFill>
            <a:miter lim="800000"/>
          </a:ln>
          <a:effectLst/>
        </p:spPr>
      </p:pic>
      <p:pic>
        <p:nvPicPr>
          <p:cNvPr id="23" name="Picture 22"/>
          <p:cNvPicPr>
            <a:picLocks noChangeAspect="1"/>
          </p:cNvPicPr>
          <p:nvPr/>
        </p:nvPicPr>
        <p:blipFill>
          <a:blip r:embed="rId8" cstate="print">
            <a:extLst>
              <a:ext uri="{28A0092B-C50C-407E-A947-70E740481C1C}">
                <a14:useLocalDpi xmlns:a14="http://schemas.microsoft.com/office/drawing/2010/main" val="0"/>
              </a:ext>
            </a:extLst>
          </a:blip>
          <a:stretch/>
        </p:blipFill>
        <p:spPr>
          <a:xfrm>
            <a:off x="1441235" y="8153400"/>
            <a:ext cx="1216152" cy="877313"/>
          </a:xfrm>
          <a:prstGeom prst="rect">
            <a:avLst/>
          </a:prstGeom>
          <a:ln w="3175" cap="sq">
            <a:solidFill>
              <a:schemeClr val="bg1"/>
            </a:solidFill>
            <a:miter lim="800000"/>
          </a:ln>
          <a:effectLst/>
        </p:spPr>
      </p:pic>
      <p:pic>
        <p:nvPicPr>
          <p:cNvPr id="25" name="Picture 24">
            <a:extLst>
              <a:ext uri="{FF2B5EF4-FFF2-40B4-BE49-F238E27FC236}">
                <a16:creationId xmlns:a16="http://schemas.microsoft.com/office/drawing/2014/main" id="{D63DB560-D17F-43DF-B15A-D90397CF4B62}"/>
              </a:ext>
            </a:extLst>
          </p:cNvPr>
          <p:cNvPicPr>
            <a:picLocks noChangeAspect="1"/>
          </p:cNvPicPr>
          <p:nvPr/>
        </p:nvPicPr>
        <p:blipFill>
          <a:blip r:embed="rId9" cstate="print">
            <a:extLst>
              <a:ext uri="{28A0092B-C50C-407E-A947-70E740481C1C}">
                <a14:useLocalDpi xmlns:a14="http://schemas.microsoft.com/office/drawing/2010/main" val="0"/>
              </a:ext>
            </a:extLst>
          </a:blip>
          <a:stretch/>
        </p:blipFill>
        <p:spPr>
          <a:xfrm>
            <a:off x="60166" y="8153401"/>
            <a:ext cx="1216152" cy="877312"/>
          </a:xfrm>
          <a:prstGeom prst="rect">
            <a:avLst/>
          </a:prstGeom>
          <a:ln w="3175" cap="sq">
            <a:solidFill>
              <a:schemeClr val="bg1"/>
            </a:solidFill>
            <a:miter lim="800000"/>
          </a:ln>
          <a:effectLst/>
        </p:spPr>
      </p:pic>
      <p:pic>
        <p:nvPicPr>
          <p:cNvPr id="16" name="Picture 15">
            <a:extLst>
              <a:ext uri="{FF2B5EF4-FFF2-40B4-BE49-F238E27FC236}">
                <a16:creationId xmlns:a16="http://schemas.microsoft.com/office/drawing/2014/main" id="{EF396D36-1865-45DF-9F10-F9B5BF853C05}"/>
              </a:ext>
            </a:extLst>
          </p:cNvPr>
          <p:cNvPicPr>
            <a:picLocks noChangeAspect="1"/>
          </p:cNvPicPr>
          <p:nvPr/>
        </p:nvPicPr>
        <p:blipFill>
          <a:blip r:embed="rId10" cstate="print">
            <a:extLst>
              <a:ext uri="{28A0092B-C50C-407E-A947-70E740481C1C}">
                <a14:useLocalDpi xmlns:a14="http://schemas.microsoft.com/office/drawing/2010/main" val="0"/>
              </a:ext>
            </a:extLst>
          </a:blip>
          <a:stretch/>
        </p:blipFill>
        <p:spPr>
          <a:xfrm>
            <a:off x="5584442" y="8153401"/>
            <a:ext cx="1216152" cy="877312"/>
          </a:xfrm>
          <a:prstGeom prst="rect">
            <a:avLst/>
          </a:prstGeom>
          <a:ln w="3175" cap="sq">
            <a:solidFill>
              <a:schemeClr val="bg1"/>
            </a:solidFill>
            <a:miter lim="800000"/>
          </a:ln>
          <a:effectLst/>
        </p:spPr>
      </p:pic>
    </p:spTree>
    <p:extLst>
      <p:ext uri="{BB962C8B-B14F-4D97-AF65-F5344CB8AC3E}">
        <p14:creationId xmlns:p14="http://schemas.microsoft.com/office/powerpoint/2010/main" val="6823445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625</TotalTime>
  <Words>287</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Cambria</vt:lpstr>
      <vt:lpstr>Office Theme</vt:lpstr>
      <vt:lpstr>4 Bedrooms Screened Porch Fenced Yard No HOA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BEST DEAL ON JOHNS ISLAND!</dc:title>
  <dc:creator>CVH360</dc:creator>
  <cp:lastModifiedBy>A. Thomas Price</cp:lastModifiedBy>
  <cp:revision>99</cp:revision>
  <dcterms:created xsi:type="dcterms:W3CDTF">2006-08-16T00:00:00Z</dcterms:created>
  <dcterms:modified xsi:type="dcterms:W3CDTF">2021-04-01T18:24:50Z</dcterms:modified>
</cp:coreProperties>
</file>