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varScale="1">
        <p:scale>
          <a:sx n="56" d="100"/>
          <a:sy n="56" d="100"/>
        </p:scale>
        <p:origin x="2755" y="4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8/12/2021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8/12/2021</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689324" y="8531"/>
            <a:ext cx="6527476" cy="4351651"/>
          </a:xfrm>
          <a:prstGeom prst="rect">
            <a:avLst/>
          </a:prstGeom>
          <a:ln>
            <a:noFill/>
          </a:ln>
          <a:effectLst>
            <a:softEdge rad="112500"/>
          </a:effectLst>
        </p:spPr>
      </p:pic>
      <p:sp>
        <p:nvSpPr>
          <p:cNvPr id="2" name="Title 1"/>
          <p:cNvSpPr>
            <a:spLocks noGrp="1"/>
          </p:cNvSpPr>
          <p:nvPr>
            <p:ph type="ctrTitle"/>
          </p:nvPr>
        </p:nvSpPr>
        <p:spPr>
          <a:xfrm>
            <a:off x="1752694" y="3200400"/>
            <a:ext cx="6400736" cy="1087792"/>
          </a:xfrm>
        </p:spPr>
        <p:txBody>
          <a:bodyPr anchor="ctr">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tx1"/>
                </a:solidFill>
                <a:effectLst>
                  <a:outerShdw blurRad="38100" dist="38100" dir="2700000" algn="tl">
                    <a:srgbClr val="000000">
                      <a:alpha val="43137"/>
                    </a:srgbClr>
                  </a:outerShdw>
                </a:effectLst>
                <a:latin typeface="Trebuchet MS" panose="020B0603020202020204" pitchFamily="34" charset="0"/>
              </a:rPr>
              <a:t>102 Paris Lane</a:t>
            </a:r>
            <a:br>
              <a:rPr lang="en-US" sz="2400" cap="none" dirty="0">
                <a:ln w="10541" cmpd="sng">
                  <a:noFill/>
                  <a:prstDash val="solid"/>
                </a:ln>
                <a:solidFill>
                  <a:schemeClr val="tx1"/>
                </a:solidFill>
                <a:effectLst>
                  <a:outerShdw blurRad="38100" dist="38100" dir="2700000" algn="tl">
                    <a:srgbClr val="000000">
                      <a:alpha val="43137"/>
                    </a:srgbClr>
                  </a:outerShdw>
                </a:effectLst>
                <a:latin typeface="Trebuchet MS" panose="020B0603020202020204" pitchFamily="34" charset="0"/>
              </a:rPr>
            </a:br>
            <a:r>
              <a:rPr lang="en-US" sz="1800" cap="none" dirty="0" err="1">
                <a:ln w="10541" cmpd="sng">
                  <a:noFill/>
                  <a:prstDash val="solid"/>
                </a:ln>
                <a:solidFill>
                  <a:schemeClr val="tx1"/>
                </a:solidFill>
                <a:effectLst>
                  <a:outerShdw blurRad="38100" dist="38100" dir="2700000" algn="tl">
                    <a:srgbClr val="000000">
                      <a:alpha val="43137"/>
                    </a:srgbClr>
                  </a:outerShdw>
                </a:effectLst>
                <a:latin typeface="Trebuchet MS" panose="020B0603020202020204" pitchFamily="34" charset="0"/>
              </a:rPr>
              <a:t>Caire</a:t>
            </a:r>
            <a:r>
              <a:rPr lang="en-US" sz="1800" cap="none" dirty="0">
                <a:ln w="10541" cmpd="sng">
                  <a:noFill/>
                  <a:prstDash val="solid"/>
                </a:ln>
                <a:solidFill>
                  <a:schemeClr val="tx1"/>
                </a:solidFill>
                <a:effectLst>
                  <a:outerShdw blurRad="38100" dist="38100" dir="2700000" algn="tl">
                    <a:srgbClr val="000000">
                      <a:alpha val="43137"/>
                    </a:srgbClr>
                  </a:outerShdw>
                </a:effectLst>
                <a:latin typeface="Trebuchet MS" panose="020B0603020202020204" pitchFamily="34" charset="0"/>
              </a:rPr>
              <a:t> </a:t>
            </a:r>
            <a:r>
              <a:rPr lang="en-US" sz="1800" cap="none" dirty="0" err="1">
                <a:ln w="10541" cmpd="sng">
                  <a:noFill/>
                  <a:prstDash val="solid"/>
                </a:ln>
                <a:solidFill>
                  <a:schemeClr val="tx1"/>
                </a:solidFill>
                <a:effectLst>
                  <a:outerShdw blurRad="38100" dist="38100" dir="2700000" algn="tl">
                    <a:srgbClr val="000000">
                      <a:alpha val="43137"/>
                    </a:srgbClr>
                  </a:outerShdw>
                </a:effectLst>
                <a:latin typeface="Trebuchet MS" panose="020B0603020202020204" pitchFamily="34" charset="0"/>
              </a:rPr>
              <a:t>Yelleau</a:t>
            </a:r>
            <a:r>
              <a:rPr lang="en-US" sz="1800" cap="none" dirty="0">
                <a:ln w="10541" cmpd="sng">
                  <a:noFill/>
                  <a:prstDash val="solid"/>
                </a:ln>
                <a:solidFill>
                  <a:schemeClr val="tx1"/>
                </a:solidFill>
                <a:effectLst>
                  <a:outerShdw blurRad="38100" dist="38100" dir="2700000" algn="tl">
                    <a:srgbClr val="000000">
                      <a:alpha val="43137"/>
                    </a:srgbClr>
                  </a:outerShdw>
                </a:effectLst>
                <a:latin typeface="Trebuchet MS" panose="020B0603020202020204" pitchFamily="34" charset="0"/>
              </a:rPr>
              <a:t> | Summerville, SC 29483</a:t>
            </a:r>
            <a:br>
              <a:rPr lang="en-US" sz="1800" cap="none" dirty="0">
                <a:ln w="10541" cmpd="sng">
                  <a:noFill/>
                  <a:prstDash val="solid"/>
                </a:ln>
                <a:solidFill>
                  <a:schemeClr val="tx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tx1"/>
                </a:solidFill>
                <a:effectLst>
                  <a:outerShdw blurRad="38100" dist="38100" dir="2700000" algn="tl">
                    <a:srgbClr val="000000">
                      <a:alpha val="43137"/>
                    </a:srgbClr>
                  </a:outerShdw>
                </a:effectLst>
                <a:latin typeface="Trebuchet MS" panose="020B0603020202020204" pitchFamily="34" charset="0"/>
              </a:rPr>
              <a:t>MLS# 21018418 | $415,000</a:t>
            </a:r>
          </a:p>
        </p:txBody>
      </p:sp>
      <p:sp>
        <p:nvSpPr>
          <p:cNvPr id="17" name="Rectangle 16"/>
          <p:cNvSpPr/>
          <p:nvPr/>
        </p:nvSpPr>
        <p:spPr>
          <a:xfrm>
            <a:off x="2546985" y="8859411"/>
            <a:ext cx="3137694" cy="1077218"/>
          </a:xfrm>
          <a:prstGeom prst="rect">
            <a:avLst/>
          </a:prstGeom>
        </p:spPr>
        <p:txBody>
          <a:bodyPr wrap="square">
            <a:spAutoFit/>
          </a:bodyPr>
          <a:lstStyle/>
          <a:p>
            <a:pPr algn="ctr"/>
            <a:r>
              <a:rPr lang="en-US" dirty="0">
                <a:latin typeface="Trebuchet MS" panose="020B0603020202020204" pitchFamily="34" charset="0"/>
              </a:rPr>
              <a:t>Brandon Ray</a:t>
            </a:r>
          </a:p>
          <a:p>
            <a:pPr algn="ctr"/>
            <a:endParaRPr lang="en-US" sz="1100" dirty="0">
              <a:latin typeface="Trebuchet MS" panose="020B0603020202020204" pitchFamily="34" charset="0"/>
            </a:endParaRPr>
          </a:p>
          <a:p>
            <a:pPr algn="ctr"/>
            <a:r>
              <a:rPr lang="en-US" sz="1100" dirty="0">
                <a:latin typeface="Trebuchet MS" panose="020B0603020202020204" pitchFamily="34" charset="0"/>
              </a:rPr>
              <a:t>(843) 499-1928</a:t>
            </a:r>
          </a:p>
          <a:p>
            <a:pPr algn="ctr"/>
            <a:r>
              <a:rPr lang="en-US" sz="1100" dirty="0">
                <a:latin typeface="Trebuchet MS" panose="020B0603020202020204" pitchFamily="34" charset="0"/>
              </a:rPr>
              <a:t>brandon.ray@carolinaone.com</a:t>
            </a:r>
          </a:p>
          <a:p>
            <a:pPr algn="ctr"/>
            <a:r>
              <a:rPr lang="en-US" sz="1100" dirty="0">
                <a:latin typeface="Trebuchet MS" panose="020B0603020202020204" pitchFamily="34" charset="0"/>
              </a:rPr>
              <a:t>www.therightrayhome.com</a:t>
            </a:r>
          </a:p>
        </p:txBody>
      </p:sp>
      <p:grpSp>
        <p:nvGrpSpPr>
          <p:cNvPr id="23" name="Group 22"/>
          <p:cNvGrpSpPr/>
          <p:nvPr/>
        </p:nvGrpSpPr>
        <p:grpSpPr>
          <a:xfrm>
            <a:off x="317637" y="8965408"/>
            <a:ext cx="1139811" cy="865227"/>
            <a:chOff x="161012" y="8996026"/>
            <a:chExt cx="1139811" cy="8652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8763000" y="2179016"/>
            <a:ext cx="1818703" cy="2677656"/>
          </a:xfrm>
          <a:prstGeom prst="rect">
            <a:avLst/>
          </a:prstGeom>
          <a:noFill/>
          <a:effectLst/>
        </p:spPr>
        <p:txBody>
          <a:bodyPr wrap="square">
            <a:spAutoFit/>
          </a:bodyPr>
          <a:lstStyle/>
          <a:p>
            <a:pPr algn="ctr"/>
            <a:r>
              <a:rPr lang="en-US" sz="2800" b="1" i="1" dirty="0">
                <a:ln w="3175">
                  <a:solidFill>
                    <a:srgbClr val="FFC000"/>
                  </a:solidFill>
                </a:ln>
                <a:solidFill>
                  <a:srgbClr val="FFFF00"/>
                </a:solidFill>
                <a:effectLst>
                  <a:outerShdw blurRad="38100" dist="38100" dir="2700000" algn="tl">
                    <a:srgbClr val="000000">
                      <a:alpha val="43137"/>
                    </a:srgbClr>
                  </a:outerShdw>
                </a:effectLst>
                <a:latin typeface="Trajan Pro" pitchFamily="18" charset="0"/>
              </a:rPr>
              <a:t>SCHEDULE YOUR SHOWING TODAY!</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rcRect/>
          <a:stretch/>
        </p:blipFill>
        <p:spPr>
          <a:xfrm>
            <a:off x="202077" y="3445464"/>
            <a:ext cx="1370929" cy="913953"/>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rcRect/>
          <a:stretch/>
        </p:blipFill>
        <p:spPr>
          <a:xfrm>
            <a:off x="202077" y="133365"/>
            <a:ext cx="1370929" cy="913953"/>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rcRect/>
          <a:stretch/>
        </p:blipFill>
        <p:spPr>
          <a:xfrm>
            <a:off x="202077" y="2341431"/>
            <a:ext cx="1370929" cy="913953"/>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rcRect/>
          <a:stretch/>
        </p:blipFill>
        <p:spPr>
          <a:xfrm>
            <a:off x="202077" y="1237398"/>
            <a:ext cx="1370929" cy="91395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76525" y="152400"/>
            <a:ext cx="6553075" cy="830997"/>
          </a:xfrm>
          <a:prstGeom prst="rect">
            <a:avLst/>
          </a:prstGeom>
        </p:spPr>
        <p:txBody>
          <a:bodyPr wrap="square">
            <a:spAutoFit/>
          </a:bodyPr>
          <a:lstStyle/>
          <a:p>
            <a:pPr algn="ctr"/>
            <a:r>
              <a:rPr lang="en-US" sz="2400" b="1" i="1" dirty="0">
                <a:effectLst>
                  <a:outerShdw blurRad="38100" dist="38100" dir="2700000" algn="tl">
                    <a:srgbClr val="000000">
                      <a:alpha val="43137"/>
                    </a:srgbClr>
                  </a:outerShdw>
                </a:effectLst>
                <a:latin typeface="Trajan Pro" panose="02020502050506020301" pitchFamily="18" charset="0"/>
              </a:rPr>
              <a:t>Price Improvement! No HOA!</a:t>
            </a:r>
          </a:p>
          <a:p>
            <a:pPr algn="ctr"/>
            <a:r>
              <a:rPr lang="en-US" sz="2400" b="1" i="1" dirty="0">
                <a:effectLst>
                  <a:outerShdw blurRad="38100" dist="38100" dir="2700000" algn="tl">
                    <a:srgbClr val="000000">
                      <a:alpha val="43137"/>
                    </a:srgbClr>
                  </a:outerShdw>
                </a:effectLst>
                <a:latin typeface="Trajan Pro" panose="02020502050506020301" pitchFamily="18" charset="0"/>
              </a:rPr>
              <a:t>1.69 Acres!</a:t>
            </a:r>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069" r="14086"/>
          <a:stretch/>
        </p:blipFill>
        <p:spPr>
          <a:xfrm>
            <a:off x="6787053" y="8859411"/>
            <a:ext cx="1066800" cy="978408"/>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p:blipFill>
        <p:spPr>
          <a:xfrm>
            <a:off x="202077" y="5653530"/>
            <a:ext cx="1370929" cy="913953"/>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rcRect/>
          <a:stretch/>
        </p:blipFill>
        <p:spPr>
          <a:xfrm>
            <a:off x="202076" y="6757563"/>
            <a:ext cx="1370931" cy="913954"/>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rcRect/>
          <a:stretch/>
        </p:blipFill>
        <p:spPr>
          <a:xfrm>
            <a:off x="202076" y="7861597"/>
            <a:ext cx="1370931" cy="913954"/>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02077" y="4549497"/>
            <a:ext cx="1370929" cy="913953"/>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1573343" y="4368716"/>
            <a:ext cx="6656258" cy="4394226"/>
          </a:xfrm>
        </p:spPr>
        <p:txBody>
          <a:bodyPr anchor="ctr">
            <a:noAutofit/>
          </a:bodyPr>
          <a:lstStyle/>
          <a:p>
            <a:r>
              <a:rPr lang="en-US" sz="1400" dirty="0">
                <a:effectLst>
                  <a:outerShdw blurRad="38100" dist="38100" dir="2700000" algn="tl">
                    <a:srgbClr val="000000">
                      <a:alpha val="43137"/>
                    </a:srgbClr>
                  </a:outerShdw>
                </a:effectLst>
                <a:latin typeface="Trebuchet MS" panose="020B0603020202020204" pitchFamily="34" charset="0"/>
              </a:rPr>
              <a:t>Welcome home to this beautiful 4 bedroom, 3 bathroom ranch, with 2242 sq ft of living space, on 1.69 acres. This home has an amazing, desirable location in Summerville. Close to town and many amenities, yet quiet and peaceful. Approaching the home you will get a true feeling of southern country living. Mature landscaping, and a large front porch make a perfect combination to sit out on those rocking chairs and enjoy the scenery. Enter the home into a spacious foyer that leads into a large family room. Shiplap walls, a large brick surround fireplace, and engineered bamboo flooring make this family room very appealing. Off the family room is the wonderful kitchen and a separate dining area. Pull up a stool at the peninsula to grab a quick bite to eat or entertain a dinner party in the generously sized separate dining area. Enjoy ample amounts of kitchen accessory storage in the beautiful white wood cabinets. This home has dual masters, both with wonderful </a:t>
            </a:r>
            <a:r>
              <a:rPr lang="en-US" sz="1400" dirty="0" err="1">
                <a:effectLst>
                  <a:outerShdw blurRad="38100" dist="38100" dir="2700000" algn="tl">
                    <a:srgbClr val="000000">
                      <a:alpha val="43137"/>
                    </a:srgbClr>
                  </a:outerShdw>
                </a:effectLst>
                <a:latin typeface="Trebuchet MS" panose="020B0603020202020204" pitchFamily="34" charset="0"/>
              </a:rPr>
              <a:t>en</a:t>
            </a:r>
            <a:r>
              <a:rPr lang="en-US" sz="1400" dirty="0">
                <a:effectLst>
                  <a:outerShdw blurRad="38100" dist="38100" dir="2700000" algn="tl">
                    <a:srgbClr val="000000">
                      <a:alpha val="43137"/>
                    </a:srgbClr>
                  </a:outerShdw>
                </a:effectLst>
                <a:latin typeface="Trebuchet MS" panose="020B0603020202020204" pitchFamily="34" charset="0"/>
              </a:rPr>
              <a:t>-suites. Two additional bedrooms and one additional full size bathroom are included in this home. The attached frog can be used as a guest bedroom, kid play area or whatever fits your lifestyle. If you like to take your living or entertaining outdoors this is the home for you! Sitting on 1.69 acres of mature landscaping and privacy you have endless opportunity to make it your own! Don't miss out on this beautiful home in a desirable location, schedule your showing as soon as possible!!</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TotalTime>
  <Words>339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Trajan Pro</vt:lpstr>
      <vt:lpstr>Trebuchet MS</vt:lpstr>
      <vt:lpstr>Wingdings</vt:lpstr>
      <vt:lpstr>Wingdings 2</vt:lpstr>
      <vt:lpstr>Wingdings 3</vt:lpstr>
      <vt:lpstr>Apex</vt:lpstr>
      <vt:lpstr>102 Paris Lane Caire Yelleau | Summerville, SC 29483 MLS# 21018418 | $415,000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35</cp:revision>
  <dcterms:created xsi:type="dcterms:W3CDTF">2006-08-16T00:00:00Z</dcterms:created>
  <dcterms:modified xsi:type="dcterms:W3CDTF">2021-08-12T20:47:38Z</dcterms:modified>
</cp:coreProperties>
</file>