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384" y="466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248682"/>
            <a:ext cx="7772400" cy="2386789"/>
          </a:xfrm>
        </p:spPr>
        <p:txBody>
          <a:bodyPr anchor="ctr">
            <a:normAutofit fontScale="85000" lnSpcReduction="10000"/>
          </a:bodyPr>
          <a:lstStyle/>
          <a:p>
            <a:r>
              <a:rPr lang="en-US" sz="1800" dirty="0" smtClean="0"/>
              <a:t>Approximately </a:t>
            </a:r>
            <a:r>
              <a:rPr lang="en-US" sz="1800" dirty="0"/>
              <a:t>75,760 to 109,260 square feet for sublease and available immediately comprised of 18,520 </a:t>
            </a:r>
            <a:r>
              <a:rPr lang="en-US" sz="1800" dirty="0" err="1"/>
              <a:t>sqft</a:t>
            </a:r>
            <a:r>
              <a:rPr lang="en-US" sz="1800" dirty="0"/>
              <a:t> of office on two floors and 90,740 of warehouse. Building is in excellent condition, located in Berkeley County and is zoned for Industrial Use. Triple Net Lease with $1.10 per square foot pass through expenses. Less than half a mile from 526 and within 5 miles from I-26. See pictures and included media for more </a:t>
            </a:r>
            <a:r>
              <a:rPr lang="en-US" sz="1800" dirty="0" smtClean="0"/>
              <a:t>information. Site </a:t>
            </a:r>
            <a:r>
              <a:rPr lang="en-US" sz="1800" dirty="0"/>
              <a:t>is just under 7 acres. Facility has 12 dock doors and 2 drive in doors. Rack systems are currently in place and may remain depending on terms. Wet fire system with 25' center and 21' eaves with 50' column spacing. Office space available from 1,520 square feet in the warehouse. Warehouse space available from 74,240</a:t>
            </a:r>
            <a:r>
              <a:rPr lang="en-US" sz="1800" dirty="0" smtClean="0"/>
              <a:t>+.</a:t>
            </a:r>
          </a:p>
          <a:p>
            <a:endParaRPr lang="en-US" sz="1800" b="1" dirty="0" smtClean="0"/>
          </a:p>
          <a:p>
            <a:r>
              <a:rPr lang="en-US" sz="1800" b="1" dirty="0" smtClean="0"/>
              <a:t>Warehouse </a:t>
            </a:r>
            <a:r>
              <a:rPr lang="en-US" sz="1800" b="1" dirty="0"/>
              <a:t>is priced at </a:t>
            </a:r>
            <a:r>
              <a:rPr lang="en-US" sz="1800" b="1" dirty="0" smtClean="0"/>
              <a:t>$4.25/sf </a:t>
            </a:r>
            <a:r>
              <a:rPr lang="en-US" sz="1800" b="1" dirty="0"/>
              <a:t>and the entire facility is priced at </a:t>
            </a:r>
            <a:r>
              <a:rPr lang="en-US" sz="1800" b="1" dirty="0" smtClean="0"/>
              <a:t>$5.75/sf.</a:t>
            </a:r>
            <a:endParaRPr lang="en-US" sz="1800" b="1"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8001000" y="7543800"/>
            <a:ext cx="2987040" cy="60350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7730832"/>
            <a:ext cx="3703320" cy="2292935"/>
          </a:xfrm>
          <a:prstGeom prst="rect">
            <a:avLst/>
          </a:prstGeom>
        </p:spPr>
        <p:txBody>
          <a:bodyPr wrap="square">
            <a:spAutoFit/>
          </a:bodyPr>
          <a:lstStyle/>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Acres: 6.700</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Address: 1031 LEGRAND BLVD</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Area: BER-Wando/</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Cainhoy</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Area</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Building Square Feet: </a:t>
            </a:r>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109,260</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Category: details</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City: CHARLESTON</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County: Berkeley</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Listing ID: 1416706</a:t>
            </a:r>
          </a:p>
          <a:p>
            <a:pPr fontAlgn="base"/>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Lease Rate: </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a:t>
            </a:r>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4.25/sf - $5.75/sf</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Max Contiguous </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109,260</a:t>
            </a: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Minimum Div. </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a:t>
            </a:r>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75,760</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Office </a:t>
            </a:r>
            <a:r>
              <a:rPr lang="en-US" sz="11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 </a:t>
            </a:r>
            <a:r>
              <a:rPr lang="en-US" sz="1100" dirty="0" smtClean="0">
                <a:solidFill>
                  <a:schemeClr val="bg1"/>
                </a:solidFill>
                <a:effectLst>
                  <a:outerShdw blurRad="38100" dist="38100" dir="2700000" algn="tl">
                    <a:srgbClr val="000000">
                      <a:alpha val="43137"/>
                    </a:srgbClr>
                  </a:outerShdw>
                </a:effectLst>
                <a:latin typeface="Eras Demi ITC" panose="020B0805030504020804" pitchFamily="34" charset="0"/>
              </a:rPr>
              <a:t>18,520</a:t>
            </a:r>
            <a:endParaRPr lang="en-US" sz="1100" dirty="0">
              <a:solidFill>
                <a:schemeClr val="bg1"/>
              </a:solidFill>
              <a:effectLst>
                <a:outerShdw blurRad="38100" dist="38100" dir="2700000" algn="tl">
                  <a:srgbClr val="000000">
                    <a:alpha val="43137"/>
                  </a:srgbClr>
                </a:outerShdw>
              </a:effectLst>
              <a:latin typeface="Eras Demi ITC" panose="020B0805030504020804" pitchFamily="34" charset="0"/>
            </a:endParaRPr>
          </a:p>
          <a:p>
            <a:pPr fontAlgn="base"/>
            <a:r>
              <a:rPr lang="en-US" sz="1100" dirty="0">
                <a:solidFill>
                  <a:schemeClr val="bg1"/>
                </a:solidFill>
                <a:effectLst>
                  <a:outerShdw blurRad="38100" dist="38100" dir="2700000" algn="tl">
                    <a:srgbClr val="000000">
                      <a:alpha val="43137"/>
                    </a:srgbClr>
                  </a:outerShdw>
                </a:effectLst>
                <a:latin typeface="Eras Demi ITC" panose="020B0805030504020804" pitchFamily="34" charset="0"/>
              </a:rPr>
              <a:t>Property Name: MVP</a:t>
            </a:r>
            <a:endParaRPr lang="en-US" sz="7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p:cNvPicPr>
            <a:picLocks noChangeAspect="1"/>
          </p:cNvPicPr>
          <p:nvPr/>
        </p:nvPicPr>
        <p:blipFill rotWithShape="1">
          <a:blip r:embed="rId5">
            <a:extLst>
              <a:ext uri="{28A0092B-C50C-407E-A947-70E740481C1C}">
                <a14:useLocalDpi xmlns:a14="http://schemas.microsoft.com/office/drawing/2010/main" val="0"/>
              </a:ext>
            </a:extLst>
          </a:blip>
          <a:srcRect l="1390" t="21324" r="654" b="21324"/>
          <a:stretch/>
        </p:blipFill>
        <p:spPr>
          <a:xfrm>
            <a:off x="1" y="461772"/>
            <a:ext cx="7764400" cy="3350480"/>
          </a:xfrm>
          <a:prstGeom prst="rect">
            <a:avLst/>
          </a:prstGeom>
          <a:ln>
            <a:solidFill>
              <a:schemeClr val="bg1"/>
            </a:solidFill>
          </a:ln>
        </p:spPr>
      </p:pic>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sp>
        <p:nvSpPr>
          <p:cNvPr id="2" name="Title 1"/>
          <p:cNvSpPr>
            <a:spLocks noGrp="1"/>
          </p:cNvSpPr>
          <p:nvPr>
            <p:ph type="ctrTitle"/>
          </p:nvPr>
        </p:nvSpPr>
        <p:spPr>
          <a:xfrm>
            <a:off x="0" y="-21336"/>
            <a:ext cx="5102102" cy="630936"/>
          </a:xfrm>
        </p:spPr>
        <p:txBody>
          <a:bodyPr anchor="ctr">
            <a:noAutofit/>
          </a:bodyPr>
          <a:lstStyle/>
          <a:p>
            <a:r>
              <a:rPr lang="en-US" sz="1600" dirty="0">
                <a:solidFill>
                  <a:schemeClr val="bg1"/>
                </a:solidFill>
                <a:effectLst>
                  <a:outerShdw blurRad="38100" dist="38100" dir="2700000" algn="tl">
                    <a:srgbClr val="000000">
                      <a:alpha val="43137"/>
                    </a:srgbClr>
                  </a:outerShdw>
                </a:effectLst>
                <a:latin typeface="Eras Demi ITC" panose="020B0805030504020804" pitchFamily="34" charset="0"/>
              </a:rPr>
              <a:t>Great Corporate </a:t>
            </a:r>
            <a:r>
              <a:rPr lang="en-US" sz="1600" dirty="0" smtClean="0">
                <a:solidFill>
                  <a:schemeClr val="bg1"/>
                </a:solidFill>
                <a:effectLst>
                  <a:outerShdw blurRad="38100" dist="38100" dir="2700000" algn="tl">
                    <a:srgbClr val="000000">
                      <a:alpha val="43137"/>
                    </a:srgbClr>
                  </a:outerShdw>
                </a:effectLst>
                <a:latin typeface="Eras Demi ITC" panose="020B0805030504020804" pitchFamily="34" charset="0"/>
              </a:rPr>
              <a:t>Headquarters </a:t>
            </a:r>
            <a:r>
              <a:rPr lang="en-US" sz="1600" dirty="0">
                <a:solidFill>
                  <a:schemeClr val="bg1"/>
                </a:solidFill>
                <a:effectLst>
                  <a:outerShdw blurRad="38100" dist="38100" dir="2700000" algn="tl">
                    <a:srgbClr val="000000">
                      <a:alpha val="43137"/>
                    </a:srgbClr>
                  </a:outerShdw>
                </a:effectLst>
                <a:latin typeface="Eras Demi ITC" panose="020B0805030504020804" pitchFamily="34" charset="0"/>
              </a:rPr>
              <a:t>Opportunity</a:t>
            </a:r>
          </a:p>
        </p:txBody>
      </p:sp>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3823619"/>
            <a:ext cx="1912240" cy="1434180"/>
          </a:xfrm>
          <a:prstGeom prst="rect">
            <a:avLst/>
          </a:prstGeom>
          <a:ln>
            <a:solidFill>
              <a:schemeClr val="bg1"/>
            </a:solidFill>
          </a:ln>
        </p:spPr>
      </p:pic>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50720" y="3823619"/>
            <a:ext cx="1912240" cy="1434180"/>
          </a:xfrm>
          <a:prstGeom prst="rect">
            <a:avLst/>
          </a:prstGeom>
          <a:ln>
            <a:solidFill>
              <a:schemeClr val="bg1"/>
            </a:solidFill>
          </a:ln>
        </p:spPr>
      </p:pic>
      <p:pic>
        <p:nvPicPr>
          <p:cNvPr id="6" name="Picture 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52160" y="3823619"/>
            <a:ext cx="1912240" cy="1434180"/>
          </a:xfrm>
          <a:prstGeom prst="rect">
            <a:avLst/>
          </a:prstGeom>
          <a:ln>
            <a:solidFill>
              <a:schemeClr val="bg1"/>
            </a:solidFill>
          </a:ln>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898438" y="3821368"/>
            <a:ext cx="1918244" cy="1438683"/>
          </a:xfrm>
          <a:prstGeom prst="rect">
            <a:avLst/>
          </a:prstGeom>
          <a:ln>
            <a:solidFill>
              <a:schemeClr val="bg1"/>
            </a:solidFill>
          </a:ln>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220</Words>
  <Application>Microsoft Office PowerPoint</Application>
  <PresentationFormat>Custom</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Great Corporate Headquarters Opportunity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17</cp:revision>
  <dcterms:created xsi:type="dcterms:W3CDTF">2006-08-16T00:00:00Z</dcterms:created>
  <dcterms:modified xsi:type="dcterms:W3CDTF">2014-10-15T20:46:56Z</dcterms:modified>
</cp:coreProperties>
</file>