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2047" y="-1954"/>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4"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7/26/2021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4"/>
            <a:ext cx="5120640" cy="2336800"/>
          </a:xfrm>
        </p:spPr>
        <p:txBody>
          <a:bodyPr/>
          <a:lstStyle>
            <a:lvl1pPr marL="0" indent="0" algn="ctr">
              <a:buNone/>
              <a:defRPr>
                <a:solidFill>
                  <a:schemeClr val="tx1"/>
                </a:solidFill>
              </a:defRPr>
            </a:lvl1pPr>
            <a:lvl2pPr marL="415641" indent="0" algn="ctr">
              <a:buNone/>
            </a:lvl2pPr>
            <a:lvl3pPr marL="831281" indent="0" algn="ctr">
              <a:buNone/>
            </a:lvl3pPr>
            <a:lvl4pPr marL="1246922" indent="0" algn="ctr">
              <a:buNone/>
            </a:lvl4pPr>
            <a:lvl5pPr marL="1662562" indent="0" algn="ctr">
              <a:buNone/>
            </a:lvl5pPr>
            <a:lvl6pPr marL="2078203" indent="0" algn="ctr">
              <a:buNone/>
            </a:lvl6pPr>
            <a:lvl7pPr marL="2493843" indent="0" algn="ctr">
              <a:buNone/>
            </a:lvl7pPr>
            <a:lvl8pPr marL="2909484" indent="0" algn="ctr">
              <a:buNone/>
            </a:lvl8pPr>
            <a:lvl9pPr marL="3325124"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5"/>
            <a:ext cx="4815840" cy="780203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4"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5"/>
            <a:ext cx="5669280" cy="2012949"/>
          </a:xfrm>
        </p:spPr>
        <p:txBody>
          <a:bodyPr anchor="t"/>
          <a:lstStyle>
            <a:lvl1pPr marL="66502" indent="0" algn="l">
              <a:buNone/>
              <a:defRPr sz="1818">
                <a:solidFill>
                  <a:schemeClr val="tx1"/>
                </a:solidFill>
              </a:defRPr>
            </a:lvl1pPr>
            <a:lvl2pPr>
              <a:buNone/>
              <a:defRPr sz="1636">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68"/>
            <a:ext cx="609600" cy="486834"/>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364"/>
            </a:lvl1pPr>
            <a:lvl2pPr>
              <a:defRPr sz="2182"/>
            </a:lvl2pPr>
            <a:lvl3pPr>
              <a:defRPr sz="1818"/>
            </a:lvl3pPr>
            <a:lvl4pPr>
              <a:defRPr sz="1636"/>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2"/>
            <a:ext cx="3230880" cy="6034617"/>
          </a:xfrm>
        </p:spPr>
        <p:txBody>
          <a:bodyPr/>
          <a:lstStyle>
            <a:lvl1pPr>
              <a:defRPr sz="2364"/>
            </a:lvl1pPr>
            <a:lvl2pPr>
              <a:defRPr sz="2182"/>
            </a:lvl2pPr>
            <a:lvl3pPr>
              <a:defRPr sz="1818"/>
            </a:lvl3pPr>
            <a:lvl4pPr>
              <a:defRPr sz="1636"/>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6"/>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046817"/>
            <a:ext cx="3232150" cy="1001183"/>
          </a:xfrm>
        </p:spPr>
        <p:txBody>
          <a:bodyPr anchor="ctr"/>
          <a:lstStyle>
            <a:lvl1pPr marL="0" indent="0">
              <a:buNone/>
              <a:defRPr sz="2182" b="0" cap="all" baseline="0">
                <a:solidFill>
                  <a:schemeClr val="tx1"/>
                </a:solidFill>
              </a:defRPr>
            </a:lvl1pPr>
            <a:lvl2pPr>
              <a:buNone/>
              <a:defRPr sz="1818" b="1"/>
            </a:lvl2pPr>
            <a:lvl3pPr>
              <a:buNone/>
              <a:defRPr sz="1636"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046817"/>
            <a:ext cx="3233420" cy="1001183"/>
          </a:xfrm>
        </p:spPr>
        <p:txBody>
          <a:bodyPr anchor="ctr"/>
          <a:lstStyle>
            <a:lvl1pPr marL="0" indent="0">
              <a:buNone/>
              <a:defRPr sz="2182" b="0" cap="all" baseline="0">
                <a:solidFill>
                  <a:schemeClr val="tx1"/>
                </a:solidFill>
              </a:defRPr>
            </a:lvl1pPr>
            <a:lvl2pPr>
              <a:buNone/>
              <a:defRPr sz="1818" b="1"/>
            </a:lvl2pPr>
            <a:lvl3pPr>
              <a:buNone/>
              <a:defRPr sz="1636"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149602"/>
            <a:ext cx="3232150" cy="5018617"/>
          </a:xfrm>
        </p:spPr>
        <p:txBody>
          <a:bodyPr/>
          <a:lstStyle>
            <a:lvl1pPr>
              <a:defRPr sz="2182"/>
            </a:lvl1pPr>
            <a:lvl2pPr>
              <a:defRPr sz="1818"/>
            </a:lvl2pPr>
            <a:lvl3pPr>
              <a:defRPr sz="1636"/>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149602"/>
            <a:ext cx="3233420" cy="5018617"/>
          </a:xfrm>
        </p:spPr>
        <p:txBody>
          <a:bodyPr/>
          <a:lstStyle>
            <a:lvl1pPr>
              <a:defRPr sz="2182"/>
            </a:lvl1pPr>
            <a:lvl2pPr>
              <a:defRPr sz="1818"/>
            </a:lvl2pPr>
            <a:lvl3pPr>
              <a:defRPr sz="1636"/>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6"/>
            <a:ext cx="2406650"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032002"/>
            <a:ext cx="2406650" cy="6136217"/>
          </a:xfrm>
        </p:spPr>
        <p:txBody>
          <a:bodyPr/>
          <a:lstStyle>
            <a:lvl1pPr marL="0" indent="0">
              <a:buNone/>
              <a:defRPr sz="1273"/>
            </a:lvl1pPr>
            <a:lvl2pPr>
              <a:buNone/>
              <a:defRPr sz="1091"/>
            </a:lvl2pPr>
            <a:lvl3pPr>
              <a:buNone/>
              <a:defRPr sz="909"/>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0" cy="7804151"/>
          </a:xfrm>
        </p:spPr>
        <p:txBody>
          <a:bodyPr/>
          <a:lstStyle>
            <a:lvl1pPr>
              <a:defRPr sz="2364"/>
            </a:lvl1pPr>
            <a:lvl2pPr>
              <a:defRPr sz="2182"/>
            </a:lvl2pPr>
            <a:lvl3pPr>
              <a:defRPr sz="2000"/>
            </a:lvl3pPr>
            <a:lvl4pPr>
              <a:defRPr sz="1818"/>
            </a:lvl4pPr>
            <a:lvl5pPr>
              <a:defRPr sz="1636"/>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4"/>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4"/>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09"/>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6"/>
            <a:ext cx="4389120" cy="707136"/>
          </a:xfrm>
        </p:spPr>
        <p:txBody>
          <a:bodyPr lIns="45720" tIns="45720" rIns="45720" anchor="t"/>
          <a:lstStyle>
            <a:lvl1pPr marL="0" indent="0" algn="ctr">
              <a:buNone/>
              <a:defRPr sz="1273"/>
            </a:lvl1pPr>
            <a:lvl2pPr>
              <a:defRPr sz="1091"/>
            </a:lvl2pPr>
            <a:lvl3pPr>
              <a:defRPr sz="909"/>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4"/>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68"/>
            <a:ext cx="1706880" cy="486834"/>
          </a:xfrm>
          <a:prstGeom prst="rect">
            <a:avLst/>
          </a:prstGeom>
        </p:spPr>
        <p:txBody>
          <a:bodyPr vert="horz" anchor="b"/>
          <a:lstStyle>
            <a:lvl1pPr algn="l" eaLnBrk="1" latinLnBrk="0" hangingPunct="1">
              <a:defRPr kumimoji="0" sz="1091">
                <a:solidFill>
                  <a:schemeClr val="tx1">
                    <a:shade val="50000"/>
                  </a:schemeClr>
                </a:solidFill>
              </a:defRPr>
            </a:lvl1pPr>
          </a:lstStyle>
          <a:p>
            <a:fld id="{1D8BD707-D9CF-40AE-B4C6-C98DA3205C09}" type="datetimeFigureOut">
              <a:rPr lang="en-US" smtClean="0"/>
              <a:pPr/>
              <a:t>7/26/2021</a:t>
            </a:fld>
            <a:endParaRPr lang="en-US"/>
          </a:p>
        </p:txBody>
      </p:sp>
      <p:sp>
        <p:nvSpPr>
          <p:cNvPr id="3" name="Footer Placeholder 2"/>
          <p:cNvSpPr>
            <a:spLocks noGrp="1"/>
          </p:cNvSpPr>
          <p:nvPr>
            <p:ph type="ftr" sz="quarter" idx="3"/>
          </p:nvPr>
        </p:nvSpPr>
        <p:spPr>
          <a:xfrm>
            <a:off x="2499360" y="8555568"/>
            <a:ext cx="2316480" cy="486834"/>
          </a:xfrm>
          <a:prstGeom prst="rect">
            <a:avLst/>
          </a:prstGeom>
        </p:spPr>
        <p:txBody>
          <a:bodyPr vert="horz" anchor="b"/>
          <a:lstStyle>
            <a:lvl1pPr algn="ctr" eaLnBrk="1" latinLnBrk="0" hangingPunct="1">
              <a:defRPr kumimoji="0" sz="1091">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68"/>
            <a:ext cx="609600" cy="486834"/>
          </a:xfrm>
          <a:prstGeom prst="rect">
            <a:avLst/>
          </a:prstGeom>
        </p:spPr>
        <p:txBody>
          <a:bodyPr vert="horz" lIns="0" rIns="0" anchor="b"/>
          <a:lstStyle>
            <a:lvl1pPr algn="r" eaLnBrk="1" latinLnBrk="0" hangingPunct="1">
              <a:defRPr kumimoji="0" sz="1091">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7"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769" indent="-374076"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17" indent="-257697"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788" indent="-207820"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296" indent="-166256"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865" indent="-166256"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372" indent="-166256" algn="l" rtl="0" eaLnBrk="1" latinLnBrk="0" hangingPunct="1">
        <a:spcBef>
          <a:spcPct val="20000"/>
        </a:spcBef>
        <a:buClr>
          <a:schemeClr val="tx1"/>
        </a:buClr>
        <a:buFont typeface="Wingdings 3"/>
        <a:buChar char=""/>
        <a:defRPr kumimoji="0" sz="1636" kern="1200">
          <a:solidFill>
            <a:schemeClr val="tx1"/>
          </a:solidFill>
          <a:latin typeface="+mn-lt"/>
          <a:ea typeface="+mn-ea"/>
          <a:cs typeface="+mn-cs"/>
        </a:defRPr>
      </a:lvl6pPr>
      <a:lvl7pPr marL="1787254" indent="-166256"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136" indent="-166256"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018" indent="-166256"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41" algn="l" rtl="0" eaLnBrk="1" latinLnBrk="0" hangingPunct="1">
        <a:defRPr kumimoji="0" kern="1200">
          <a:solidFill>
            <a:schemeClr val="tx1"/>
          </a:solidFill>
          <a:latin typeface="+mn-lt"/>
          <a:ea typeface="+mn-ea"/>
          <a:cs typeface="+mn-cs"/>
        </a:defRPr>
      </a:lvl2pPr>
      <a:lvl3pPr marL="831281" algn="l" rtl="0" eaLnBrk="1" latinLnBrk="0" hangingPunct="1">
        <a:defRPr kumimoji="0" kern="1200">
          <a:solidFill>
            <a:schemeClr val="tx1"/>
          </a:solidFill>
          <a:latin typeface="+mn-lt"/>
          <a:ea typeface="+mn-ea"/>
          <a:cs typeface="+mn-cs"/>
        </a:defRPr>
      </a:lvl3pPr>
      <a:lvl4pPr marL="1246922" algn="l" rtl="0" eaLnBrk="1" latinLnBrk="0" hangingPunct="1">
        <a:defRPr kumimoji="0" kern="1200">
          <a:solidFill>
            <a:schemeClr val="tx1"/>
          </a:solidFill>
          <a:latin typeface="+mn-lt"/>
          <a:ea typeface="+mn-ea"/>
          <a:cs typeface="+mn-cs"/>
        </a:defRPr>
      </a:lvl4pPr>
      <a:lvl5pPr marL="1662562" algn="l" rtl="0" eaLnBrk="1" latinLnBrk="0" hangingPunct="1">
        <a:defRPr kumimoji="0" kern="1200">
          <a:solidFill>
            <a:schemeClr val="tx1"/>
          </a:solidFill>
          <a:latin typeface="+mn-lt"/>
          <a:ea typeface="+mn-ea"/>
          <a:cs typeface="+mn-cs"/>
        </a:defRPr>
      </a:lvl5pPr>
      <a:lvl6pPr marL="2078203" algn="l" rtl="0" eaLnBrk="1" latinLnBrk="0" hangingPunct="1">
        <a:defRPr kumimoji="0" kern="1200">
          <a:solidFill>
            <a:schemeClr val="tx1"/>
          </a:solidFill>
          <a:latin typeface="+mn-lt"/>
          <a:ea typeface="+mn-ea"/>
          <a:cs typeface="+mn-cs"/>
        </a:defRPr>
      </a:lvl6pPr>
      <a:lvl7pPr marL="2493843" algn="l" rtl="0" eaLnBrk="1" latinLnBrk="0" hangingPunct="1">
        <a:defRPr kumimoji="0" kern="1200">
          <a:solidFill>
            <a:schemeClr val="tx1"/>
          </a:solidFill>
          <a:latin typeface="+mn-lt"/>
          <a:ea typeface="+mn-ea"/>
          <a:cs typeface="+mn-cs"/>
        </a:defRPr>
      </a:lvl7pPr>
      <a:lvl8pPr marL="2909484" algn="l" rtl="0" eaLnBrk="1" latinLnBrk="0" hangingPunct="1">
        <a:defRPr kumimoji="0" kern="1200">
          <a:solidFill>
            <a:schemeClr val="tx1"/>
          </a:solidFill>
          <a:latin typeface="+mn-lt"/>
          <a:ea typeface="+mn-ea"/>
          <a:cs typeface="+mn-cs"/>
        </a:defRPr>
      </a:lvl8pPr>
      <a:lvl9pPr marL="33251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8246184"/>
            <a:ext cx="7315200" cy="896217"/>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18"/>
          </a:p>
        </p:txBody>
      </p:sp>
      <p:sp>
        <p:nvSpPr>
          <p:cNvPr id="3" name="Subtitle 2"/>
          <p:cNvSpPr>
            <a:spLocks noGrp="1"/>
          </p:cNvSpPr>
          <p:nvPr>
            <p:ph type="subTitle" idx="1"/>
          </p:nvPr>
        </p:nvSpPr>
        <p:spPr>
          <a:xfrm>
            <a:off x="190500" y="4861023"/>
            <a:ext cx="6934200" cy="2210754"/>
          </a:xfrm>
        </p:spPr>
        <p:txBody>
          <a:bodyPr anchor="ctr">
            <a:noAutofit/>
          </a:bodyPr>
          <a:lstStyle/>
          <a:p>
            <a:r>
              <a:rPr lang="en-US" sz="1050" dirty="0">
                <a:solidFill>
                  <a:schemeClr val="tx2">
                    <a:lumMod val="75000"/>
                  </a:schemeClr>
                </a:solidFill>
                <a:latin typeface="Trebuchet MS" panose="020B0603020202020204" pitchFamily="34" charset="0"/>
              </a:rPr>
              <a:t>Fabulous </a:t>
            </a:r>
            <a:r>
              <a:rPr lang="en-US" sz="1050" dirty="0" err="1">
                <a:solidFill>
                  <a:schemeClr val="tx2">
                    <a:lumMod val="75000"/>
                  </a:schemeClr>
                </a:solidFill>
                <a:latin typeface="Trebuchet MS" panose="020B0603020202020204" pitchFamily="34" charset="0"/>
              </a:rPr>
              <a:t>Snee</a:t>
            </a:r>
            <a:r>
              <a:rPr lang="en-US" sz="1050" dirty="0">
                <a:solidFill>
                  <a:schemeClr val="tx2">
                    <a:lumMod val="75000"/>
                  </a:schemeClr>
                </a:solidFill>
                <a:latin typeface="Trebuchet MS" panose="020B0603020202020204" pitchFamily="34" charset="0"/>
              </a:rPr>
              <a:t> Farm home located on the golf course in the heart of Mt Pleasant. This spacious home is over 4000 sq ft and perfect for entertaining friends and family. The first floor features a beautiful foyer with a slate floor and an atrium with skylights which is perfect for plants, a formal living room with hard wood floors and a fireplace, a separate formal dining room, a huge 17'x26' great room with lots of windows, sunlight and access to a large deck. The owner's suite features a private bath, ceiling fan and walk-in closet. The kitchen has an island, granite counter tops ,double oven, a smooth cook top and a nice eating area. The kitchen area opens onto a very large screened porch. There are 2 additional bedrooms on this first floor level and one is presently used as an office.</a:t>
            </a:r>
          </a:p>
          <a:p>
            <a:r>
              <a:rPr lang="en-US" sz="1050" dirty="0">
                <a:solidFill>
                  <a:schemeClr val="tx2">
                    <a:lumMod val="75000"/>
                  </a:schemeClr>
                </a:solidFill>
                <a:latin typeface="Trebuchet MS" panose="020B0603020202020204" pitchFamily="34" charset="0"/>
              </a:rPr>
              <a:t>There is also 3 full baths, a laundry room and a door off the hallway that leads to the 3-car attached garage with a workshop area and plenty of room for a golf cart. You could easily live very comfortably on the first floor level. Upstairs is 2 additional bedrooms, one bedroom could be a second owners suite. This large bedroom has an adjoining room which could be a sitting room or an office. There is also a Jack and Jill bathroom and a very large storage room. This spacious home was built by the owner who was a noted engineer and has been in the same family since 1986.</a:t>
            </a:r>
          </a:p>
        </p:txBody>
      </p:sp>
      <p:sp>
        <p:nvSpPr>
          <p:cNvPr id="17" name="Rectangle 16"/>
          <p:cNvSpPr/>
          <p:nvPr/>
        </p:nvSpPr>
        <p:spPr>
          <a:xfrm>
            <a:off x="3748633" y="8358535"/>
            <a:ext cx="2332325" cy="680186"/>
          </a:xfrm>
          <a:prstGeom prst="rect">
            <a:avLst/>
          </a:prstGeom>
        </p:spPr>
        <p:txBody>
          <a:bodyPr wrap="square">
            <a:spAutoFit/>
          </a:bodyPr>
          <a:lstStyle/>
          <a:p>
            <a:pPr algn="r"/>
            <a:r>
              <a:rPr lang="en-US" sz="955" dirty="0">
                <a:solidFill>
                  <a:schemeClr val="bg1"/>
                </a:solidFill>
                <a:effectLst>
                  <a:outerShdw blurRad="38100" dist="38100" dir="2700000" algn="tl">
                    <a:srgbClr val="000000">
                      <a:alpha val="43137"/>
                    </a:srgbClr>
                  </a:outerShdw>
                </a:effectLst>
                <a:latin typeface="Trebuchet MS" panose="020B0603020202020204" pitchFamily="34" charset="0"/>
              </a:rPr>
              <a:t>Carolina One Real Estate</a:t>
            </a:r>
          </a:p>
          <a:p>
            <a:pPr algn="r"/>
            <a:r>
              <a:rPr lang="en-US" sz="955" dirty="0">
                <a:solidFill>
                  <a:schemeClr val="bg1"/>
                </a:solidFill>
                <a:effectLst>
                  <a:outerShdw blurRad="38100" dist="38100" dir="2700000" algn="tl">
                    <a:srgbClr val="000000">
                      <a:alpha val="43137"/>
                    </a:srgbClr>
                  </a:outerShdw>
                </a:effectLst>
                <a:latin typeface="Trebuchet MS" panose="020B0603020202020204" pitchFamily="34" charset="0"/>
              </a:rPr>
              <a:t>1503 Palm Blvd</a:t>
            </a:r>
          </a:p>
          <a:p>
            <a:pPr algn="r"/>
            <a:r>
              <a:rPr lang="en-US" sz="955" dirty="0">
                <a:solidFill>
                  <a:schemeClr val="bg1"/>
                </a:solidFill>
                <a:effectLst>
                  <a:outerShdw blurRad="38100" dist="38100" dir="2700000" algn="tl">
                    <a:srgbClr val="000000">
                      <a:alpha val="43137"/>
                    </a:srgbClr>
                  </a:outerShdw>
                </a:effectLst>
                <a:latin typeface="Trebuchet MS" panose="020B0603020202020204" pitchFamily="34" charset="0"/>
              </a:rPr>
              <a:t>Isle of Palms, SC 29451-2280</a:t>
            </a:r>
          </a:p>
          <a:p>
            <a:pPr algn="r"/>
            <a:r>
              <a:rPr lang="en-US" sz="955" dirty="0">
                <a:solidFill>
                  <a:schemeClr val="bg1"/>
                </a:solidFill>
                <a:effectLst>
                  <a:outerShdw blurRad="38100" dist="38100" dir="2700000" algn="tl">
                    <a:srgbClr val="000000">
                      <a:alpha val="43137"/>
                    </a:srgbClr>
                  </a:outerShdw>
                </a:effectLst>
                <a:latin typeface="Trebuchet MS" panose="020B0603020202020204" pitchFamily="34" charset="0"/>
              </a:rPr>
              <a:t>www.billdonovan.com</a:t>
            </a:r>
            <a:endParaRPr lang="en-US" sz="818"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18" name="Rectangle 17"/>
          <p:cNvSpPr/>
          <p:nvPr/>
        </p:nvSpPr>
        <p:spPr>
          <a:xfrm>
            <a:off x="7800109" y="6230454"/>
            <a:ext cx="2118737" cy="343940"/>
          </a:xfrm>
          <a:prstGeom prst="rect">
            <a:avLst/>
          </a:prstGeom>
        </p:spPr>
        <p:txBody>
          <a:bodyPr wrap="square" anchor="ctr">
            <a:spAutoFit/>
          </a:bodyPr>
          <a:lstStyle/>
          <a:p>
            <a:pPr algn="ctr"/>
            <a:r>
              <a:rPr lang="en-US" sz="545" dirty="0">
                <a:solidFill>
                  <a:schemeClr val="bg1"/>
                </a:solidFill>
                <a:effectLst>
                  <a:outerShdw blurRad="38100" dist="38100" dir="2700000" algn="tl">
                    <a:srgbClr val="000000">
                      <a:alpha val="43137"/>
                    </a:srgbClr>
                  </a:outerShdw>
                </a:effectLst>
                <a:latin typeface="Trebuchet MS" panose="020B0603020202020204" pitchFamily="34" charset="0"/>
              </a:rPr>
              <a:t>Carolina One Real Estate</a:t>
            </a:r>
            <a:br>
              <a:rPr lang="en-US" sz="545"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545" dirty="0">
                <a:solidFill>
                  <a:schemeClr val="bg1"/>
                </a:solidFill>
                <a:effectLst>
                  <a:outerShdw blurRad="38100" dist="38100" dir="2700000" algn="tl">
                    <a:srgbClr val="000000">
                      <a:alpha val="43137"/>
                    </a:srgbClr>
                  </a:outerShdw>
                </a:effectLst>
                <a:latin typeface="Trebuchet MS" panose="020B0603020202020204" pitchFamily="34" charset="0"/>
              </a:rPr>
              <a:t>1503 Palm Blvd</a:t>
            </a:r>
            <a:br>
              <a:rPr lang="en-US" sz="545"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545" dirty="0">
                <a:solidFill>
                  <a:schemeClr val="bg1"/>
                </a:solidFill>
                <a:effectLst>
                  <a:outerShdw blurRad="38100" dist="38100" dir="2700000" algn="tl">
                    <a:srgbClr val="000000">
                      <a:alpha val="43137"/>
                    </a:srgbClr>
                  </a:outerShdw>
                </a:effectLst>
                <a:latin typeface="Trebuchet MS" panose="020B0603020202020204" pitchFamily="34" charset="0"/>
              </a:rPr>
              <a:t>Isle of Palms, SC 29451</a:t>
            </a:r>
          </a:p>
        </p:txBody>
      </p:sp>
      <p:sp>
        <p:nvSpPr>
          <p:cNvPr id="23" name="Rectangle 22"/>
          <p:cNvSpPr/>
          <p:nvPr/>
        </p:nvSpPr>
        <p:spPr>
          <a:xfrm>
            <a:off x="332509" y="0"/>
            <a:ext cx="6650182" cy="456151"/>
          </a:xfrm>
          <a:prstGeom prst="rect">
            <a:avLst/>
          </a:prstGeom>
        </p:spPr>
        <p:txBody>
          <a:bodyPr wrap="square">
            <a:spAutoFit/>
          </a:bodyPr>
          <a:lstStyle/>
          <a:p>
            <a:pPr algn="ctr"/>
            <a:r>
              <a:rPr lang="en-US" sz="2364" i="1" dirty="0">
                <a:solidFill>
                  <a:schemeClr val="tx2"/>
                </a:solidFill>
                <a:effectLst>
                  <a:outerShdw blurRad="50800" dist="38100" dir="5400000" algn="t" rotWithShape="0">
                    <a:prstClr val="black">
                      <a:alpha val="40000"/>
                    </a:prstClr>
                  </a:outerShdw>
                </a:effectLst>
                <a:latin typeface="Trebuchet MS" panose="020B0603020202020204" pitchFamily="34" charset="0"/>
              </a:rPr>
              <a:t>Golf Course Home In Desirable </a:t>
            </a:r>
            <a:r>
              <a:rPr lang="en-US" sz="2364" i="1" dirty="0" err="1">
                <a:solidFill>
                  <a:schemeClr val="tx2"/>
                </a:solidFill>
                <a:effectLst>
                  <a:outerShdw blurRad="50800" dist="38100" dir="5400000" algn="t" rotWithShape="0">
                    <a:prstClr val="black">
                      <a:alpha val="40000"/>
                    </a:prstClr>
                  </a:outerShdw>
                </a:effectLst>
                <a:latin typeface="Trebuchet MS" panose="020B0603020202020204" pitchFamily="34" charset="0"/>
              </a:rPr>
              <a:t>Snee</a:t>
            </a:r>
            <a:r>
              <a:rPr lang="en-US" sz="2364" i="1" dirty="0">
                <a:solidFill>
                  <a:schemeClr val="tx2"/>
                </a:solidFill>
                <a:effectLst>
                  <a:outerShdw blurRad="50800" dist="38100" dir="5400000" algn="t" rotWithShape="0">
                    <a:prstClr val="black">
                      <a:alpha val="40000"/>
                    </a:prstClr>
                  </a:outerShdw>
                </a:effectLst>
                <a:latin typeface="Trebuchet MS" panose="020B0603020202020204" pitchFamily="34" charset="0"/>
              </a:rPr>
              <a:t> Farm</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778" t="2660" r="4860" b="6368"/>
          <a:stretch/>
        </p:blipFill>
        <p:spPr>
          <a:xfrm>
            <a:off x="6080958" y="8284907"/>
            <a:ext cx="831273" cy="818772"/>
          </a:xfrm>
          <a:prstGeom prst="rect">
            <a:avLst/>
          </a:prstGeom>
        </p:spPr>
      </p:pic>
      <p:sp>
        <p:nvSpPr>
          <p:cNvPr id="2" name="Title 1"/>
          <p:cNvSpPr>
            <a:spLocks noGrp="1"/>
          </p:cNvSpPr>
          <p:nvPr>
            <p:ph type="ctrTitle"/>
          </p:nvPr>
        </p:nvSpPr>
        <p:spPr>
          <a:xfrm>
            <a:off x="402970" y="2755699"/>
            <a:ext cx="6489815" cy="930917"/>
          </a:xfrm>
        </p:spPr>
        <p:txBody>
          <a:bodyPr anchor="ctr">
            <a:noAutofit/>
            <a:scene3d>
              <a:camera prst="orthographicFront"/>
              <a:lightRig rig="soft" dir="t">
                <a:rot lat="0" lon="0" rev="17220000"/>
              </a:lightRig>
            </a:scene3d>
            <a:sp3d prstMaterial="softEdge"/>
          </a:bodyPr>
          <a:lstStyle/>
          <a:p>
            <a:r>
              <a:rPr lang="en-US" sz="2182" b="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1031 Royalist Road</a:t>
            </a:r>
            <a:br>
              <a:rPr lang="en-US" sz="2182" b="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br>
            <a:r>
              <a:rPr lang="en-US" sz="1636" b="0" cap="none" dirty="0" err="1">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Snee</a:t>
            </a:r>
            <a:r>
              <a:rPr lang="en-US" sz="1636" b="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 Farm :: Mount Pleasant, SC 29464</a:t>
            </a:r>
            <a:br>
              <a:rPr lang="en-US" sz="1636" b="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br>
            <a:r>
              <a:rPr lang="en-US" sz="1636" b="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MLS# 21011955 :: $980,000</a:t>
            </a:r>
            <a:endParaRPr lang="en-US" sz="1000" b="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endParaRPr>
          </a:p>
        </p:txBody>
      </p:sp>
      <p:sp>
        <p:nvSpPr>
          <p:cNvPr id="4" name="Rectangle 3"/>
          <p:cNvSpPr/>
          <p:nvPr/>
        </p:nvSpPr>
        <p:spPr>
          <a:xfrm>
            <a:off x="1231453" y="8334054"/>
            <a:ext cx="2332325" cy="729110"/>
          </a:xfrm>
          <a:prstGeom prst="rect">
            <a:avLst/>
          </a:prstGeom>
        </p:spPr>
        <p:txBody>
          <a:bodyPr wrap="square">
            <a:spAutoFit/>
          </a:bodyPr>
          <a:lstStyle/>
          <a:p>
            <a:r>
              <a:rPr lang="en-US" sz="1273" dirty="0">
                <a:solidFill>
                  <a:schemeClr val="bg1"/>
                </a:solidFill>
                <a:effectLst>
                  <a:outerShdw blurRad="38100" dist="38100" dir="2700000" algn="tl">
                    <a:srgbClr val="000000">
                      <a:alpha val="43137"/>
                    </a:srgbClr>
                  </a:outerShdw>
                </a:effectLst>
                <a:latin typeface="Trebuchet MS" panose="020B0603020202020204" pitchFamily="34" charset="0"/>
              </a:rPr>
              <a:t>Bill Donovan</a:t>
            </a:r>
            <a:br>
              <a:rPr lang="en-US" sz="1273"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955" dirty="0">
                <a:solidFill>
                  <a:schemeClr val="bg1"/>
                </a:solidFill>
                <a:effectLst>
                  <a:outerShdw blurRad="38100" dist="38100" dir="2700000" algn="tl">
                    <a:srgbClr val="000000">
                      <a:alpha val="43137"/>
                    </a:srgbClr>
                  </a:outerShdw>
                </a:effectLst>
                <a:latin typeface="Trebuchet MS" panose="020B0603020202020204" pitchFamily="34" charset="0"/>
              </a:rPr>
              <a:t>Office </a:t>
            </a:r>
            <a:r>
              <a:rPr lang="en-US" sz="955">
                <a:solidFill>
                  <a:schemeClr val="bg1"/>
                </a:solidFill>
                <a:effectLst>
                  <a:outerShdw blurRad="38100" dist="38100" dir="2700000" algn="tl">
                    <a:srgbClr val="000000">
                      <a:alpha val="43137"/>
                    </a:srgbClr>
                  </a:outerShdw>
                </a:effectLst>
                <a:latin typeface="Trebuchet MS" panose="020B0603020202020204" pitchFamily="34" charset="0"/>
              </a:rPr>
              <a:t>- 843-886-8110</a:t>
            </a:r>
            <a:endParaRPr lang="en-US" sz="955" dirty="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955" dirty="0">
                <a:solidFill>
                  <a:schemeClr val="bg1"/>
                </a:solidFill>
                <a:effectLst>
                  <a:outerShdw blurRad="38100" dist="38100" dir="2700000" algn="tl">
                    <a:srgbClr val="000000">
                      <a:alpha val="43137"/>
                    </a:srgbClr>
                  </a:outerShdw>
                </a:effectLst>
                <a:latin typeface="Trebuchet MS" panose="020B0603020202020204" pitchFamily="34" charset="0"/>
              </a:rPr>
              <a:t>Mobile – 843-991-0146</a:t>
            </a:r>
          </a:p>
          <a:p>
            <a:r>
              <a:rPr lang="en-US" sz="955" dirty="0">
                <a:solidFill>
                  <a:schemeClr val="bg1"/>
                </a:solidFill>
                <a:effectLst>
                  <a:outerShdw blurRad="38100" dist="38100" dir="2700000" algn="tl">
                    <a:srgbClr val="000000">
                      <a:alpha val="43137"/>
                    </a:srgbClr>
                  </a:outerShdw>
                </a:effectLst>
                <a:latin typeface="Trebuchet MS" panose="020B0603020202020204" pitchFamily="34" charset="0"/>
              </a:rPr>
              <a:t>donovans@carolinaone.com</a:t>
            </a:r>
          </a:p>
        </p:txBody>
      </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90500" y="7163310"/>
            <a:ext cx="1487978" cy="99134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2004978" y="7163955"/>
            <a:ext cx="1487978" cy="99069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3819456" y="7163028"/>
            <a:ext cx="1489372" cy="99162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635328" y="7164957"/>
            <a:ext cx="1489372" cy="98969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190500" y="539210"/>
            <a:ext cx="3185358" cy="2124955"/>
          </a:xfrm>
          <a:prstGeom prst="rect">
            <a:avLst/>
          </a:prstGeom>
          <a:ln w="9525">
            <a:solidFill>
              <a:schemeClr val="bg1"/>
            </a:solidFill>
            <a:miter lim="800000"/>
            <a:headEnd/>
            <a:tailEnd/>
          </a:ln>
          <a:effectLst>
            <a:outerShdw blurRad="63500" dist="38100" dir="2700000" algn="tl" rotWithShape="0">
              <a:schemeClr val="tx1">
                <a:alpha val="65000"/>
              </a:schemeClr>
            </a:outerShdw>
          </a:effectLst>
          <a:extLst>
            <a:ext uri="{909E8E84-426E-40DD-AFC4-6F175D3DCCD1}">
              <a14:hiddenFill xmlns:a14="http://schemas.microsoft.com/office/drawing/2010/main">
                <a:solidFill>
                  <a:schemeClr val="accent1"/>
                </a:solidFill>
              </a14:hiddenFill>
            </a:ext>
          </a:extLst>
        </p:spPr>
      </p:pic>
      <p:pic>
        <p:nvPicPr>
          <p:cNvPr id="30" name="Picture 3">
            <a:extLst>
              <a:ext uri="{FF2B5EF4-FFF2-40B4-BE49-F238E27FC236}">
                <a16:creationId xmlns:a16="http://schemas.microsoft.com/office/drawing/2014/main" id="{E2662279-14F0-4AF2-8287-D44B27461ED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3939342" y="539209"/>
            <a:ext cx="3185358" cy="2112569"/>
          </a:xfrm>
          <a:prstGeom prst="rect">
            <a:avLst/>
          </a:prstGeom>
          <a:ln w="9525">
            <a:solidFill>
              <a:schemeClr val="bg1"/>
            </a:solidFill>
            <a:miter lim="800000"/>
            <a:headEnd/>
            <a:tailEnd/>
          </a:ln>
          <a:effectLst>
            <a:outerShdw blurRad="63500" dist="38100" dir="2700000" algn="tl" rotWithShape="0">
              <a:schemeClr val="tx1">
                <a:alpha val="65000"/>
              </a:schemeClr>
            </a:outerShdw>
          </a:effectLst>
          <a:extLst>
            <a:ext uri="{909E8E84-426E-40DD-AFC4-6F175D3DCCD1}">
              <a14:hiddenFill xmlns:a14="http://schemas.microsoft.com/office/drawing/2010/main">
                <a:solidFill>
                  <a:schemeClr val="accent1"/>
                </a:solidFill>
              </a14:hiddenFill>
            </a:ext>
          </a:extLst>
        </p:spPr>
      </p:pic>
      <p:pic>
        <p:nvPicPr>
          <p:cNvPr id="31" name="Picture 3">
            <a:extLst>
              <a:ext uri="{FF2B5EF4-FFF2-40B4-BE49-F238E27FC236}">
                <a16:creationId xmlns:a16="http://schemas.microsoft.com/office/drawing/2014/main" id="{AD71C524-2B8E-4DA3-93C9-209C403341B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190500" y="3778149"/>
            <a:ext cx="1487978" cy="99134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a:extLst>
              <a:ext uri="{FF2B5EF4-FFF2-40B4-BE49-F238E27FC236}">
                <a16:creationId xmlns:a16="http://schemas.microsoft.com/office/drawing/2014/main" id="{F623989F-EF9B-4336-9BFD-83DB3CEE2F6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2004978" y="3778150"/>
            <a:ext cx="1487978" cy="98876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a:extLst>
              <a:ext uri="{FF2B5EF4-FFF2-40B4-BE49-F238E27FC236}">
                <a16:creationId xmlns:a16="http://schemas.microsoft.com/office/drawing/2014/main" id="{D69FE1F5-4D14-4B2A-AF67-CB3AE456DED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3819456" y="3778149"/>
            <a:ext cx="1489372" cy="99291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a:extLst>
              <a:ext uri="{FF2B5EF4-FFF2-40B4-BE49-F238E27FC236}">
                <a16:creationId xmlns:a16="http://schemas.microsoft.com/office/drawing/2014/main" id="{70CAE468-D7E6-4B6B-93C6-3079E2F6994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5635328" y="3778149"/>
            <a:ext cx="1489372" cy="99162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a:extLst>
              <a:ext uri="{FF2B5EF4-FFF2-40B4-BE49-F238E27FC236}">
                <a16:creationId xmlns:a16="http://schemas.microsoft.com/office/drawing/2014/main" id="{88978A12-188B-4E0B-9E85-4AE9435BE3C2}"/>
              </a:ext>
            </a:extLst>
          </p:cNvPr>
          <p:cNvPicPr>
            <a:picLocks noChangeAspect="1"/>
          </p:cNvPicPr>
          <p:nvPr/>
        </p:nvPicPr>
        <p:blipFill rotWithShape="1">
          <a:blip r:embed="rId13">
            <a:extLst>
              <a:ext uri="{28A0092B-C50C-407E-A947-70E740481C1C}">
                <a14:useLocalDpi xmlns:a14="http://schemas.microsoft.com/office/drawing/2010/main" val="0"/>
              </a:ext>
            </a:extLst>
          </a:blip>
          <a:srcRect t="6031" b="30143"/>
          <a:stretch/>
        </p:blipFill>
        <p:spPr>
          <a:xfrm>
            <a:off x="400180" y="8284907"/>
            <a:ext cx="831273" cy="818772"/>
          </a:xfrm>
          <a:prstGeom prst="rect">
            <a:avLst/>
          </a:prstGeom>
          <a:ln>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174</TotalTime>
  <Words>349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1031 Royalist Road Snee Farm :: Mount Pleasant, SC 29464 MLS# 21011955 :: $980,000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34</cp:revision>
  <dcterms:created xsi:type="dcterms:W3CDTF">2006-08-16T00:00:00Z</dcterms:created>
  <dcterms:modified xsi:type="dcterms:W3CDTF">2021-07-26T18:18:15Z</dcterms:modified>
</cp:coreProperties>
</file>