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hyperlink" Target="https://youtu.be/j3OC30jHCgs" TargetMode="Externa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svg"/><Relationship Id="rId5" Type="http://schemas.openxmlformats.org/officeDocument/2006/relationships/image" Target="../media/image3.jpe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jpg"/><Relationship Id="rId9" Type="http://schemas.openxmlformats.org/officeDocument/2006/relationships/image" Target="../media/image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6100"/>
            <a:ext cx="8229600" cy="4487071"/>
          </a:xfrm>
          <a:prstGeom prst="rect">
            <a:avLst/>
          </a:prstGeom>
          <a:solidFill>
            <a:srgbClr val="132B5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431791"/>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rgbClr val="132B51"/>
                </a:solidFill>
                <a:latin typeface="Century Gothic" panose="020B0502020202020204" pitchFamily="34" charset="0"/>
              </a:rPr>
              <a:t>#23011388</a:t>
            </a:r>
            <a:endParaRPr lang="en-US" sz="1600" dirty="0">
              <a:ln w="10541" cmpd="sng">
                <a:noFill/>
                <a:prstDash val="solid"/>
              </a:ln>
              <a:solidFill>
                <a:srgbClr val="132B51"/>
              </a:solidFill>
              <a:latin typeface="Century Gothic" panose="020B0502020202020204" pitchFamily="34" charset="0"/>
            </a:endParaRPr>
          </a:p>
        </p:txBody>
      </p:sp>
      <p:sp>
        <p:nvSpPr>
          <p:cNvPr id="3" name="Subtitle 2"/>
          <p:cNvSpPr>
            <a:spLocks noGrp="1"/>
          </p:cNvSpPr>
          <p:nvPr>
            <p:ph type="subTitle" idx="1"/>
          </p:nvPr>
        </p:nvSpPr>
        <p:spPr>
          <a:xfrm>
            <a:off x="-1" y="4879820"/>
            <a:ext cx="6194943" cy="3333351"/>
          </a:xfrm>
        </p:spPr>
        <p:txBody>
          <a:bodyPr anchor="ctr">
            <a:noAutofit/>
          </a:bodyPr>
          <a:lstStyle/>
          <a:p>
            <a:r>
              <a:rPr lang="en-US" sz="1000" dirty="0">
                <a:solidFill>
                  <a:schemeClr val="tx2"/>
                </a:solidFill>
                <a:latin typeface="Century Gothic" panose="020B0502020202020204" pitchFamily="34" charset="0"/>
              </a:rPr>
              <a:t>Private gated oasis just listed 7 minutes from the Volvo campus in Berkeley County! This brick custom home is absolutely stunning and entirely move-in ready with 3 bedrooms, 2 bathrooms, separate dining room / living room / office space, family room with gorgeous brick fireplace and surround, separate eating area, gourmet kitchen with granite counter tops, double ovens, gas cooking, new stainless steel appliances, owner's retreat with custom details throughout, double walk-in closets, renovated owner's bathroom with a huge 6' tiled walk-in shower with double shower heads, bench, separate soaking tub, double granite sinks, beadboard, crown </a:t>
            </a:r>
            <a:r>
              <a:rPr lang="en-US" sz="1000" dirty="0" err="1">
                <a:solidFill>
                  <a:schemeClr val="tx2"/>
                </a:solidFill>
                <a:latin typeface="Century Gothic" panose="020B0502020202020204" pitchFamily="34" charset="0"/>
              </a:rPr>
              <a:t>moulding</a:t>
            </a:r>
            <a:r>
              <a:rPr lang="en-US" sz="1000" dirty="0">
                <a:solidFill>
                  <a:schemeClr val="tx2"/>
                </a:solidFill>
                <a:latin typeface="Century Gothic" panose="020B0502020202020204" pitchFamily="34" charset="0"/>
              </a:rPr>
              <a:t> and more! This is a split-bedroom layout creating privacy for everyone! The secondary bathroom has also been renovated with granite double sinks, tile flooring with a beautiful custom inlay and more! The laundry room has also been renovated with new tile flooring and washtub, in addition to a storage closet! There is another washtub in the side-load automatic garage as well! This 2.63 acre homesite is a dream and includes a saltwater pool, a cascading pond with pergola and brand-new shade cloths, fire pit, separate enclosed playground, pistol range, greenhouse, enormous barn with plumbing, water and electricity. There's also a lean-to for your RV with 30 and 50 amp hookups and concrete pad! The homesite is fenced, and there's an automatic solar gate at the entrance. The owners have also planted many fruit bearing trees and bushes throughout the property. They also installed a whole house generator as well as a secondary propane water heater, 250 and 300 gallon buried propane tanks, alarm system with closed circuit TV cameras, new roof (2022), new HVAC (2019), exterior propane grill hookup, gutters with downspouts and SO MUCH MORE! You'll absolutely love Hummingbird Acres so schedule your appointment today! </a:t>
            </a:r>
          </a:p>
          <a:p>
            <a:r>
              <a:rPr lang="en-US" sz="1000" dirty="0">
                <a:solidFill>
                  <a:schemeClr val="tx2"/>
                </a:solidFill>
                <a:latin typeface="Century Gothic" panose="020B0502020202020204" pitchFamily="34" charset="0"/>
              </a:rPr>
              <a:t>Video Tour: </a:t>
            </a:r>
            <a:r>
              <a:rPr lang="en-US" sz="1000" dirty="0">
                <a:solidFill>
                  <a:schemeClr val="tx2"/>
                </a:solidFill>
                <a:latin typeface="Century Gothic" panose="020B0502020202020204" pitchFamily="34" charset="0"/>
                <a:hlinkClick r:id="rId2"/>
              </a:rPr>
              <a:t>https://youtu.be</a:t>
            </a:r>
            <a:r>
              <a:rPr lang="en-US" sz="1000">
                <a:solidFill>
                  <a:schemeClr val="tx2"/>
                </a:solidFill>
                <a:latin typeface="Century Gothic" panose="020B0502020202020204" pitchFamily="34" charset="0"/>
                <a:hlinkClick r:id="rId2"/>
              </a:rPr>
              <a:t>/j3OC30jHCgs</a:t>
            </a:r>
            <a:r>
              <a:rPr lang="en-US" sz="1000">
                <a:solidFill>
                  <a:schemeClr val="tx2"/>
                </a:solidFill>
                <a:latin typeface="Century Gothic" panose="020B0502020202020204" pitchFamily="34" charset="0"/>
              </a:rPr>
              <a:t> </a:t>
            </a:r>
            <a:endParaRPr lang="en-US" sz="1000" dirty="0">
              <a:solidFill>
                <a:schemeClr val="tx2"/>
              </a:solidFill>
              <a:latin typeface="Century Gothic" panose="020B0502020202020204" pitchFamily="34" charset="0"/>
            </a:endParaRPr>
          </a:p>
        </p:txBody>
      </p:sp>
      <p:sp>
        <p:nvSpPr>
          <p:cNvPr id="23" name="Rectangle 22"/>
          <p:cNvSpPr/>
          <p:nvPr/>
        </p:nvSpPr>
        <p:spPr>
          <a:xfrm>
            <a:off x="0" y="71735"/>
            <a:ext cx="4069079" cy="861774"/>
          </a:xfrm>
          <a:prstGeom prst="rect">
            <a:avLst/>
          </a:prstGeom>
          <a:noFill/>
        </p:spPr>
        <p:txBody>
          <a:bodyPr wrap="square">
            <a:spAutoFit/>
          </a:bodyPr>
          <a:lstStyle/>
          <a:p>
            <a:pPr algn="ctr"/>
            <a:r>
              <a:rPr lang="en-US" sz="5000" b="1" dirty="0">
                <a:ln w="3175">
                  <a:noFill/>
                </a:ln>
                <a:solidFill>
                  <a:srgbClr val="132B51"/>
                </a:solidFill>
                <a:latin typeface="Lush Script" panose="02000504060000020002" pitchFamily="50" charset="0"/>
              </a:rPr>
              <a:t>Custom Ranch Oasis</a:t>
            </a:r>
          </a:p>
        </p:txBody>
      </p:sp>
      <p:grpSp>
        <p:nvGrpSpPr>
          <p:cNvPr id="6" name="Group 5">
            <a:extLst>
              <a:ext uri="{FF2B5EF4-FFF2-40B4-BE49-F238E27FC236}">
                <a16:creationId xmlns:a16="http://schemas.microsoft.com/office/drawing/2014/main" id="{A98F47A6-9892-F61B-305C-7CB88A8AE7FD}"/>
              </a:ext>
            </a:extLst>
          </p:cNvPr>
          <p:cNvGrpSpPr/>
          <p:nvPr/>
        </p:nvGrpSpPr>
        <p:grpSpPr>
          <a:xfrm>
            <a:off x="6194942" y="5591763"/>
            <a:ext cx="2017176" cy="1909465"/>
            <a:chOff x="6194942" y="5029200"/>
            <a:chExt cx="2017176" cy="1909465"/>
          </a:xfrm>
        </p:grpSpPr>
        <p:sp>
          <p:nvSpPr>
            <p:cNvPr id="17" name="Rectangle 16"/>
            <p:cNvSpPr/>
            <p:nvPr/>
          </p:nvSpPr>
          <p:spPr>
            <a:xfrm>
              <a:off x="6194942" y="5029200"/>
              <a:ext cx="2017176" cy="1257011"/>
            </a:xfrm>
            <a:prstGeom prst="rect">
              <a:avLst/>
            </a:prstGeom>
            <a:ln>
              <a:noFill/>
            </a:ln>
          </p:spPr>
          <p:txBody>
            <a:bodyPr wrap="square">
              <a:spAutoFit/>
            </a:bodyPr>
            <a:lstStyle/>
            <a:p>
              <a:pPr algn="ctr">
                <a:lnSpc>
                  <a:spcPct val="150000"/>
                </a:lnSpc>
              </a:pPr>
              <a:r>
                <a:rPr lang="en-US" sz="1600" b="1" dirty="0">
                  <a:solidFill>
                    <a:schemeClr val="tx2"/>
                  </a:solidFill>
                  <a:latin typeface="Century Gothic" panose="020B0502020202020204" pitchFamily="34" charset="0"/>
                </a:rPr>
                <a:t>Meg H. Kandik</a:t>
              </a:r>
            </a:p>
            <a:p>
              <a:pPr algn="ctr">
                <a:lnSpc>
                  <a:spcPct val="150000"/>
                </a:lnSpc>
              </a:pPr>
              <a:r>
                <a:rPr lang="pt-BR" sz="1200" b="1" dirty="0">
                  <a:solidFill>
                    <a:schemeClr val="tx2"/>
                  </a:solidFill>
                  <a:latin typeface="Century Gothic" panose="020B0502020202020204" pitchFamily="34" charset="0"/>
                </a:rPr>
                <a:t>843-814-5137</a:t>
              </a:r>
            </a:p>
            <a:p>
              <a:pPr algn="ctr">
                <a:lnSpc>
                  <a:spcPct val="150000"/>
                </a:lnSpc>
              </a:pPr>
              <a:r>
                <a:rPr lang="pt-BR" sz="1200" b="1" dirty="0">
                  <a:solidFill>
                    <a:schemeClr val="tx2"/>
                  </a:solidFill>
                  <a:latin typeface="Century Gothic" panose="020B0502020202020204" pitchFamily="34" charset="0"/>
                </a:rPr>
                <a:t>Meg@HolyCityRE.com</a:t>
              </a:r>
            </a:p>
            <a:p>
              <a:pPr algn="ctr">
                <a:lnSpc>
                  <a:spcPct val="150000"/>
                </a:lnSpc>
              </a:pPr>
              <a:r>
                <a:rPr lang="en-US" sz="1200" b="1" dirty="0">
                  <a:solidFill>
                    <a:schemeClr val="tx2"/>
                  </a:solidFill>
                  <a:latin typeface="Century Gothic" panose="020B0502020202020204" pitchFamily="34" charset="0"/>
                </a:rPr>
                <a:t>www.holycityre.com </a:t>
              </a:r>
            </a:p>
          </p:txBody>
        </p:sp>
        <p:sp>
          <p:nvSpPr>
            <p:cNvPr id="18" name="Rectangle 17"/>
            <p:cNvSpPr/>
            <p:nvPr/>
          </p:nvSpPr>
          <p:spPr>
            <a:xfrm>
              <a:off x="6327230" y="6477000"/>
              <a:ext cx="1752600" cy="461665"/>
            </a:xfrm>
            <a:prstGeom prst="rect">
              <a:avLst/>
            </a:prstGeom>
            <a:ln>
              <a:noFill/>
            </a:ln>
          </p:spPr>
          <p:txBody>
            <a:bodyPr wrap="square" anchor="ctr">
              <a:spAutoFit/>
            </a:bodyPr>
            <a:lstStyle/>
            <a:p>
              <a:pPr algn="ctr"/>
              <a:r>
                <a:rPr lang="en-US" sz="800" b="1" dirty="0">
                  <a:solidFill>
                    <a:schemeClr val="tx2"/>
                  </a:solidFill>
                  <a:latin typeface="Century Gothic" panose="020B0502020202020204" pitchFamily="34" charset="0"/>
                </a:rPr>
                <a:t>Brand Name Real Estate</a:t>
              </a:r>
            </a:p>
            <a:p>
              <a:pPr algn="ctr"/>
              <a:r>
                <a:rPr lang="en-US" sz="800" b="1" dirty="0">
                  <a:solidFill>
                    <a:schemeClr val="tx2"/>
                  </a:solidFill>
                  <a:latin typeface="Century Gothic" panose="020B0502020202020204" pitchFamily="34" charset="0"/>
                </a:rPr>
                <a:t>4 Carriage Ln</a:t>
              </a:r>
            </a:p>
            <a:p>
              <a:pPr algn="ctr"/>
              <a:r>
                <a:rPr lang="en-US" sz="800" b="1" dirty="0">
                  <a:solidFill>
                    <a:schemeClr val="tx2"/>
                  </a:solidFill>
                  <a:latin typeface="Century Gothic" panose="020B0502020202020204" pitchFamily="34" charset="0"/>
                </a:rPr>
                <a:t>Charleston 29407</a:t>
              </a:r>
              <a:endParaRPr lang="en-US" sz="600" b="1" dirty="0">
                <a:solidFill>
                  <a:schemeClr val="tx2"/>
                </a:solidFill>
                <a:latin typeface="Century Gothic" panose="020B0502020202020204" pitchFamily="34" charset="0"/>
              </a:endParaRPr>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b="25998"/>
          <a:stretch/>
        </p:blipFill>
        <p:spPr>
          <a:xfrm>
            <a:off x="10824181" y="2925652"/>
            <a:ext cx="1492010" cy="1505616"/>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8292392"/>
            <a:ext cx="2647188" cy="1764792"/>
          </a:xfrm>
          <a:prstGeom prst="rect">
            <a:avLst/>
          </a:prstGeom>
          <a:ln w="12700">
            <a:solidFill>
              <a:schemeClr val="bg1"/>
            </a:solidFill>
          </a:ln>
          <a:effectLst/>
        </p:spPr>
      </p:pic>
      <p:pic>
        <p:nvPicPr>
          <p:cNvPr id="1032" name="Picture 8"/>
          <p:cNvPicPr preferRelativeResize="0">
            <a:picLocks noChangeAspect="1" noChangeArrowheads="1"/>
          </p:cNvPicPr>
          <p:nvPr/>
        </p:nvPicPr>
        <p:blipFill rotWithShape="1">
          <a:blip r:embed="rId6" cstate="print">
            <a:extLst>
              <a:ext uri="{28A0092B-C50C-407E-A947-70E740481C1C}">
                <a14:useLocalDpi xmlns:a14="http://schemas.microsoft.com/office/drawing/2010/main" val="0"/>
              </a:ext>
            </a:extLst>
          </a:blip>
          <a:srcRect t="4207"/>
          <a:stretch/>
        </p:blipFill>
        <p:spPr bwMode="auto">
          <a:xfrm>
            <a:off x="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7">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4160521" y="0"/>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1031 Spring Hill Church Road</a:t>
            </a:r>
            <a:br>
              <a:rPr lang="en-US" sz="1800" dirty="0">
                <a:ln w="10541" cmpd="sng">
                  <a:noFill/>
                  <a:prstDash val="solid"/>
                </a:ln>
                <a:solidFill>
                  <a:srgbClr val="132B51"/>
                </a:solidFill>
                <a:latin typeface="Century Gothic" panose="020B0502020202020204" pitchFamily="34" charset="0"/>
              </a:rPr>
            </a:br>
            <a:r>
              <a:rPr lang="en-US" sz="1800" dirty="0">
                <a:ln w="10541" cmpd="sng">
                  <a:noFill/>
                  <a:prstDash val="solid"/>
                </a:ln>
                <a:solidFill>
                  <a:srgbClr val="132B51"/>
                </a:solidFill>
                <a:latin typeface="Century Gothic" panose="020B0502020202020204" pitchFamily="34" charset="0"/>
              </a:rPr>
              <a:t>Ridgeville, SC 29472</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431268"/>
            <a:ext cx="1371600" cy="369332"/>
          </a:xfrm>
          <a:prstGeom prst="rect">
            <a:avLst/>
          </a:prstGeom>
          <a:noFill/>
        </p:spPr>
        <p:txBody>
          <a:bodyPr wrap="square">
            <a:spAutoFit/>
          </a:bodyPr>
          <a:lstStyle/>
          <a:p>
            <a:pPr algn="ctr"/>
            <a:r>
              <a:rPr lang="en-US" dirty="0">
                <a:ln w="10541" cmpd="sng">
                  <a:noFill/>
                  <a:prstDash val="solid"/>
                </a:ln>
                <a:solidFill>
                  <a:srgbClr val="132B51"/>
                </a:solidFill>
                <a:latin typeface="Century Gothic" panose="020B0502020202020204" pitchFamily="34" charset="0"/>
              </a:rPr>
              <a:t>3</a:t>
            </a:r>
            <a:r>
              <a:rPr lang="en-US" sz="1800" dirty="0">
                <a:ln w="10541" cmpd="sng">
                  <a:noFill/>
                  <a:prstDash val="solid"/>
                </a:ln>
                <a:solidFill>
                  <a:srgbClr val="132B51"/>
                </a:solidFill>
                <a:latin typeface="Century Gothic" panose="020B0502020202020204" pitchFamily="34" charset="0"/>
              </a:rPr>
              <a:t>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476" y="3826276"/>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431268"/>
            <a:ext cx="1371600" cy="369332"/>
          </a:xfrm>
          <a:prstGeom prst="rect">
            <a:avLst/>
          </a:prstGeom>
          <a:noFill/>
        </p:spPr>
        <p:txBody>
          <a:bodyPr wrap="square">
            <a:spAutoFit/>
          </a:bodyPr>
          <a:lstStyle/>
          <a:p>
            <a:pPr algn="ctr"/>
            <a:r>
              <a:rPr lang="en-US" sz="1800" dirty="0">
                <a:ln w="10541" cmpd="sng">
                  <a:noFill/>
                  <a:prstDash val="solid"/>
                </a:ln>
                <a:solidFill>
                  <a:srgbClr val="132B51"/>
                </a:solidFill>
                <a:latin typeface="Century Gothic" panose="020B0502020202020204" pitchFamily="34" charset="0"/>
              </a:rPr>
              <a:t>2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93976" y="3826276"/>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22976" y="3826276"/>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434840"/>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rgbClr val="132B51"/>
                </a:solidFill>
                <a:latin typeface="Century Gothic" panose="020B0502020202020204" pitchFamily="34" charset="0"/>
              </a:rPr>
              <a:t>$799,000</a:t>
            </a:r>
            <a:endParaRPr lang="en-US" sz="1600" dirty="0">
              <a:ln w="10541" cmpd="sng">
                <a:noFill/>
                <a:prstDash val="solid"/>
              </a:ln>
              <a:solidFill>
                <a:srgbClr val="132B51"/>
              </a:solidFill>
              <a:latin typeface="Century Gothic" panose="020B0502020202020204" pitchFamily="34" charset="0"/>
            </a:endParaRP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37476" y="3826276"/>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431268"/>
            <a:ext cx="1371600" cy="369332"/>
          </a:xfrm>
          <a:prstGeom prst="rect">
            <a:avLst/>
          </a:prstGeom>
          <a:noFill/>
        </p:spPr>
        <p:txBody>
          <a:bodyPr wrap="square">
            <a:spAutoFit/>
          </a:bodyPr>
          <a:lstStyle/>
          <a:p>
            <a:pPr algn="ctr"/>
            <a:r>
              <a:rPr lang="en-US" sz="1800" dirty="0">
                <a:ln w="10541" cmpd="sng">
                  <a:noFill/>
                  <a:prstDash val="solid"/>
                </a:ln>
                <a:solidFill>
                  <a:srgbClr val="132B51"/>
                </a:solidFill>
                <a:latin typeface="Century Gothic" panose="020B0502020202020204" pitchFamily="34" charset="0"/>
              </a:rPr>
              <a:t>2,226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08476" y="3826276"/>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rotWithShape="1">
          <a:blip r:embed="rId18" cstate="print">
            <a:extLst>
              <a:ext uri="{28A0092B-C50C-407E-A947-70E740481C1C}">
                <a14:useLocalDpi xmlns:a14="http://schemas.microsoft.com/office/drawing/2010/main" val="0"/>
              </a:ext>
            </a:extLst>
          </a:blip>
          <a:srcRect t="4270"/>
          <a:stretch/>
        </p:blipFill>
        <p:spPr bwMode="auto">
          <a:xfrm>
            <a:off x="416052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19" cstate="print">
            <a:extLst>
              <a:ext uri="{28A0092B-C50C-407E-A947-70E740481C1C}">
                <a14:useLocalDpi xmlns:a14="http://schemas.microsoft.com/office/drawing/2010/main" val="0"/>
              </a:ext>
            </a:extLst>
          </a:blip>
          <a:srcRect/>
          <a:stretch/>
        </p:blipFill>
        <p:spPr>
          <a:xfrm>
            <a:off x="2791206" y="8292392"/>
            <a:ext cx="2647188" cy="1764792"/>
          </a:xfrm>
          <a:prstGeom prst="rect">
            <a:avLst/>
          </a:prstGeom>
          <a:ln w="12700">
            <a:solidFill>
              <a:schemeClr val="bg1"/>
            </a:solid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20" cstate="print">
            <a:extLst>
              <a:ext uri="{28A0092B-C50C-407E-A947-70E740481C1C}">
                <a14:useLocalDpi xmlns:a14="http://schemas.microsoft.com/office/drawing/2010/main" val="0"/>
              </a:ext>
            </a:extLst>
          </a:blip>
          <a:srcRect/>
          <a:stretch/>
        </p:blipFill>
        <p:spPr>
          <a:xfrm>
            <a:off x="5582412" y="8292392"/>
            <a:ext cx="2647188" cy="1764792"/>
          </a:xfrm>
          <a:prstGeom prst="rect">
            <a:avLst/>
          </a:prstGeom>
          <a:ln w="12700">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1178</TotalTime>
  <Words>418</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Cochocib Script Latin Pro</vt:lpstr>
      <vt:lpstr>Lush Script</vt:lpstr>
      <vt:lpstr>Office Theme</vt:lpstr>
      <vt:lpstr>#23011388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131</cp:revision>
  <dcterms:created xsi:type="dcterms:W3CDTF">2006-08-16T00:00:00Z</dcterms:created>
  <dcterms:modified xsi:type="dcterms:W3CDTF">2023-05-24T15:06:31Z</dcterms:modified>
</cp:coreProperties>
</file>