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1F20"/>
    <a:srgbClr val="DE6B3E"/>
    <a:srgbClr val="424042"/>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2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3/24/2026</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t="7530" b="7530"/>
          <a:stretch/>
        </p:blipFill>
        <p:spPr>
          <a:xfrm>
            <a:off x="0" y="0"/>
            <a:ext cx="8229600" cy="4343400"/>
          </a:xfrm>
          <a:prstGeom prst="rect">
            <a:avLst/>
          </a:prstGeom>
          <a:ln w="3175" cap="sq">
            <a:solidFill>
              <a:schemeClr val="bg1"/>
            </a:solidFill>
            <a:miter lim="800000"/>
          </a:ln>
          <a:effectLst/>
        </p:spPr>
      </p:pic>
      <p:sp>
        <p:nvSpPr>
          <p:cNvPr id="2" name="Title 1"/>
          <p:cNvSpPr>
            <a:spLocks noGrp="1"/>
          </p:cNvSpPr>
          <p:nvPr>
            <p:ph type="ctrTitle"/>
          </p:nvPr>
        </p:nvSpPr>
        <p:spPr>
          <a:xfrm>
            <a:off x="0" y="76199"/>
            <a:ext cx="8229600" cy="954107"/>
          </a:xfrm>
          <a:noFill/>
        </p:spPr>
        <p:txBody>
          <a:bodyPr anchor="ctr">
            <a:noAutofit/>
          </a:bodyPr>
          <a:lstStyle/>
          <a:p>
            <a:r>
              <a:rPr lang="en-US" sz="3600" dirty="0">
                <a:solidFill>
                  <a:schemeClr val="bg1"/>
                </a:solidFill>
                <a:effectLst>
                  <a:outerShdw blurRad="38100" dist="38100" dir="2700000" algn="tl">
                    <a:srgbClr val="000000">
                      <a:alpha val="43137"/>
                    </a:srgbClr>
                  </a:outerShdw>
                </a:effectLst>
                <a:latin typeface="Fave Script Bold Pro" pitchFamily="2" charset="0"/>
                <a:ea typeface="Rollerscript Rough" panose="03070600040307000000" pitchFamily="66" charset="0"/>
              </a:rPr>
              <a:t>Single Story Under $390</a:t>
            </a:r>
            <a:br>
              <a:rPr lang="en-US" sz="3600" dirty="0">
                <a:solidFill>
                  <a:schemeClr val="bg1"/>
                </a:solidFill>
                <a:effectLst>
                  <a:outerShdw blurRad="38100" dist="38100" dir="2700000" algn="tl">
                    <a:srgbClr val="000000">
                      <a:alpha val="43137"/>
                    </a:srgbClr>
                  </a:outerShdw>
                </a:effectLst>
                <a:latin typeface="Fave Script Bold Pro" pitchFamily="2" charset="0"/>
                <a:ea typeface="Rollerscript Rough" panose="03070600040307000000" pitchFamily="66" charset="0"/>
              </a:rPr>
            </a:br>
            <a:r>
              <a:rPr lang="en-US" sz="3600" dirty="0">
                <a:solidFill>
                  <a:schemeClr val="bg1"/>
                </a:solidFill>
                <a:effectLst>
                  <a:outerShdw blurRad="38100" dist="38100" dir="2700000" algn="tl">
                    <a:srgbClr val="000000">
                      <a:alpha val="43137"/>
                    </a:srgbClr>
                  </a:outerShdw>
                </a:effectLst>
                <a:latin typeface="Fave Script Bold Pro" pitchFamily="2" charset="0"/>
                <a:ea typeface="Rollerscript Rough" panose="03070600040307000000" pitchFamily="66" charset="0"/>
              </a:rPr>
              <a:t> Pond Lot w/ Fenced Yard &amp; 2 Car Garage DD2 Schools</a:t>
            </a:r>
          </a:p>
        </p:txBody>
      </p:sp>
      <p:sp>
        <p:nvSpPr>
          <p:cNvPr id="3" name="Subtitle 2"/>
          <p:cNvSpPr>
            <a:spLocks noGrp="1"/>
          </p:cNvSpPr>
          <p:nvPr>
            <p:ph type="subTitle" idx="1"/>
          </p:nvPr>
        </p:nvSpPr>
        <p:spPr>
          <a:xfrm>
            <a:off x="0" y="5132457"/>
            <a:ext cx="8229600" cy="2917686"/>
          </a:xfrm>
        </p:spPr>
        <p:txBody>
          <a:bodyPr anchor="ctr">
            <a:noAutofit/>
          </a:bodyPr>
          <a:lstStyle/>
          <a:p>
            <a:r>
              <a:rPr lang="en-US" sz="1100" dirty="0">
                <a:solidFill>
                  <a:schemeClr val="bg1">
                    <a:lumMod val="50000"/>
                  </a:schemeClr>
                </a:solidFill>
                <a:latin typeface="Cambria" panose="02040503050406030204" pitchFamily="18" charset="0"/>
              </a:rPr>
              <a:t>Built brand-new in 2025, this charming single-story home is truly move-in ready and designed for easy, comfortable living. Offering 3 bedrooms and 2 full bathrooms, the home sits on a premium pond lot with no house directly behind, and added privacy on the right side and wooded views. This creates an open and private feeling. The interior is finished and ready from day one, featuring two-tone paint and blinds throughout. The spacious primary suite including bathroom, closet, and hallway are designed with extra-wide 3-foot doorways, providing excellent accessibility and flexibility for long-term living. This pet-free home has been well cared for and requires no additional upgrades. Existing highlights already in place include a tankless hot water heater, whole-house water filtration system, gutters, and storm doors on both the front and back doors, items that are often additional charges onto the base price you would need to pay extra for in new construction, but included and done on this house! The fenced backyard with patio offers a private outdoor retreat, while the 2-car garage is finished with an epoxy floor, fully insulated walls, and fresh paint. Ongoing interior and exterior pest control service is already established, and multiple builder warranties remain active. Notable upgrades already completed include a fenced yard at a cost of $4,600, a whole-house water filtration system at $3,000, and an epoxy garage floor at $2,500 saving the buyer time, money, and the hassle of post-closing projects. This move in ready home also makes an excellent 'lock it and leave it' house for part time occupancy, or full time living with a flexible travel lifestyle. Convenient to everything downtown Summerville offers and Dorchester District 2 Schools. No flood insurance currently required. Clean and easy to show, this home checks a lot of boxes and sits on an incredible lot! Neighborhood amenities include pool with neighborhood trail access without getting on the main road, pickleball courts, play ground, fire pit, and corn hole.</a:t>
            </a: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64235"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28600"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843-513-3741</a:t>
            </a:r>
          </a:p>
          <a:p>
            <a:pPr algn="ctr"/>
            <a:r>
              <a:rPr lang="en-US" sz="1200" dirty="0">
                <a:solidFill>
                  <a:srgbClr val="231F20"/>
                </a:solidFill>
                <a:latin typeface="Cambria" panose="02040503050406030204" pitchFamily="18" charset="0"/>
              </a:rPr>
              <a:t>jerodcoulter@gmail.com</a:t>
            </a:r>
          </a:p>
        </p:txBody>
      </p:sp>
      <p:sp>
        <p:nvSpPr>
          <p:cNvPr id="6" name="Rectangle 5"/>
          <p:cNvSpPr/>
          <p:nvPr/>
        </p:nvSpPr>
        <p:spPr>
          <a:xfrm>
            <a:off x="228600"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0" y="4305925"/>
            <a:ext cx="8229600" cy="723275"/>
          </a:xfrm>
          <a:prstGeom prst="rect">
            <a:avLst/>
          </a:prstGeom>
          <a:noFill/>
        </p:spPr>
        <p:txBody>
          <a:bodyPr wrap="square">
            <a:spAutoFit/>
          </a:bodyPr>
          <a:lstStyle/>
          <a:p>
            <a:pPr algn="ctr"/>
            <a:r>
              <a:rPr lang="en-US" sz="2300" b="1" dirty="0">
                <a:ln w="3175">
                  <a:noFill/>
                </a:ln>
                <a:solidFill>
                  <a:sysClr val="windowText" lastClr="000000"/>
                </a:solidFill>
                <a:latin typeface="Cambria" panose="02040503050406030204" pitchFamily="18" charset="0"/>
              </a:rPr>
              <a:t>1033 Marsh Harrier</a:t>
            </a:r>
          </a:p>
          <a:p>
            <a:pPr algn="ctr"/>
            <a:r>
              <a:rPr lang="en-US" sz="1800" b="1" dirty="0">
                <a:ln w="3175">
                  <a:noFill/>
                </a:ln>
                <a:solidFill>
                  <a:sysClr val="windowText" lastClr="000000"/>
                </a:solidFill>
                <a:latin typeface="Cambria" panose="02040503050406030204" pitchFamily="18" charset="0"/>
              </a:rPr>
              <a:t> </a:t>
            </a:r>
            <a:r>
              <a:rPr lang="en-US" sz="1600" b="1" dirty="0">
                <a:ln w="3175">
                  <a:noFill/>
                </a:ln>
                <a:solidFill>
                  <a:sysClr val="windowText" lastClr="000000"/>
                </a:solidFill>
                <a:latin typeface="Cambria" panose="02040503050406030204" pitchFamily="18" charset="0"/>
              </a:rPr>
              <a:t>Homecoming | Ravenel, SC 29470 | MLS# 26002414 | $389,900</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316406" y="9281549"/>
            <a:ext cx="492904" cy="637784"/>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005320" y="8157485"/>
            <a:ext cx="1488995" cy="982429"/>
          </a:xfrm>
          <a:prstGeom prst="rect">
            <a:avLst/>
          </a:prstGeom>
          <a:ln w="3175" cap="sq">
            <a:solidFill>
              <a:schemeClr val="bg1"/>
            </a:solidFill>
            <a:miter lim="800000"/>
          </a:ln>
          <a:effectLst/>
        </p:spPr>
      </p:pic>
      <p:pic>
        <p:nvPicPr>
          <p:cNvPr id="22" name="Picture 21"/>
          <p:cNvPicPr>
            <a:picLocks/>
          </p:cNvPicPr>
          <p:nvPr/>
        </p:nvPicPr>
        <p:blipFill>
          <a:blip r:embed="rId6" cstate="print">
            <a:extLst>
              <a:ext uri="{28A0092B-C50C-407E-A947-70E740481C1C}">
                <a14:useLocalDpi xmlns:a14="http://schemas.microsoft.com/office/drawing/2010/main" val="0"/>
              </a:ext>
            </a:extLst>
          </a:blip>
          <a:srcRect/>
          <a:stretch/>
        </p:blipFill>
        <p:spPr>
          <a:xfrm>
            <a:off x="3370303" y="8162498"/>
            <a:ext cx="1488995" cy="972404"/>
          </a:xfrm>
          <a:prstGeom prst="rect">
            <a:avLst/>
          </a:prstGeom>
          <a:ln w="3175" cap="sq">
            <a:solidFill>
              <a:schemeClr val="bg1"/>
            </a:solidFill>
            <a:miter lim="800000"/>
          </a:ln>
          <a:effectLst/>
        </p:spPr>
      </p:pic>
      <p:pic>
        <p:nvPicPr>
          <p:cNvPr id="23" name="Picture 22"/>
          <p:cNvPicPr>
            <a:picLocks/>
          </p:cNvPicPr>
          <p:nvPr/>
        </p:nvPicPr>
        <p:blipFill>
          <a:blip r:embed="rId7" cstate="print">
            <a:extLst>
              <a:ext uri="{28A0092B-C50C-407E-A947-70E740481C1C}">
                <a14:useLocalDpi xmlns:a14="http://schemas.microsoft.com/office/drawing/2010/main" val="0"/>
              </a:ext>
            </a:extLst>
          </a:blip>
          <a:srcRect/>
          <a:stretch/>
        </p:blipFill>
        <p:spPr>
          <a:xfrm>
            <a:off x="1735285" y="8151217"/>
            <a:ext cx="1488995" cy="990599"/>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00269" y="8166434"/>
            <a:ext cx="1488995" cy="964531"/>
          </a:xfrm>
          <a:prstGeom prst="rect">
            <a:avLst/>
          </a:prstGeom>
          <a:ln w="3175" cap="sq">
            <a:solidFill>
              <a:schemeClr val="bg1"/>
            </a:solidFill>
            <a:miter lim="800000"/>
          </a:ln>
          <a:effectLst/>
        </p:spPr>
      </p:pic>
      <p:pic>
        <p:nvPicPr>
          <p:cNvPr id="17" name="Picture 16">
            <a:extLst>
              <a:ext uri="{FF2B5EF4-FFF2-40B4-BE49-F238E27FC236}">
                <a16:creationId xmlns:a16="http://schemas.microsoft.com/office/drawing/2014/main" id="{E7C24965-9F0B-4B10-A02B-ABC9D15B06FC}"/>
              </a:ext>
            </a:extLst>
          </p:cNvPr>
          <p:cNvPicPr>
            <a:picLocks/>
          </p:cNvPicPr>
          <p:nvPr/>
        </p:nvPicPr>
        <p:blipFill>
          <a:blip r:embed="rId9" cstate="print">
            <a:extLst>
              <a:ext uri="{28A0092B-C50C-407E-A947-70E740481C1C}">
                <a14:useLocalDpi xmlns:a14="http://schemas.microsoft.com/office/drawing/2010/main" val="0"/>
              </a:ext>
            </a:extLst>
          </a:blip>
          <a:srcRect t="153" b="153"/>
          <a:stretch/>
        </p:blipFill>
        <p:spPr>
          <a:xfrm>
            <a:off x="6639598" y="8153400"/>
            <a:ext cx="1490472" cy="990600"/>
          </a:xfrm>
          <a:prstGeom prst="rect">
            <a:avLst/>
          </a:prstGeom>
          <a:ln w="3175" cap="sq">
            <a:solidFill>
              <a:schemeClr val="bg1"/>
            </a:solidFill>
            <a:miter lim="800000"/>
          </a:ln>
          <a:effectLst/>
        </p:spPr>
      </p:pic>
      <p:pic>
        <p:nvPicPr>
          <p:cNvPr id="7" name="Picture 6">
            <a:extLst>
              <a:ext uri="{FF2B5EF4-FFF2-40B4-BE49-F238E27FC236}">
                <a16:creationId xmlns:a16="http://schemas.microsoft.com/office/drawing/2014/main" id="{94993FC4-3C2E-AB2C-AA81-EF6047B5089B}"/>
              </a:ext>
            </a:extLst>
          </p:cNvPr>
          <p:cNvPicPr>
            <a:picLocks/>
          </p:cNvPicPr>
          <p:nvPr/>
        </p:nvPicPr>
        <p:blipFill>
          <a:blip r:embed="rId10" cstate="print">
            <a:extLst>
              <a:ext uri="{28A0092B-C50C-407E-A947-70E740481C1C}">
                <a14:useLocalDpi xmlns:a14="http://schemas.microsoft.com/office/drawing/2010/main" val="0"/>
              </a:ext>
            </a:extLst>
          </a:blip>
          <a:srcRect l="5415" r="5415"/>
          <a:stretch/>
        </p:blipFill>
        <p:spPr>
          <a:xfrm>
            <a:off x="134566" y="2901084"/>
            <a:ext cx="1869365" cy="1302616"/>
          </a:xfrm>
          <a:prstGeom prst="rect">
            <a:avLst/>
          </a:prstGeom>
          <a:ln w="12700" cap="sq">
            <a:solidFill>
              <a:schemeClr val="bg1"/>
            </a:solidFill>
            <a:miter lim="800000"/>
          </a:ln>
          <a:effectLst/>
        </p:spPr>
      </p:pic>
      <p:sp>
        <p:nvSpPr>
          <p:cNvPr id="9" name="Rectangle 8">
            <a:extLst>
              <a:ext uri="{FF2B5EF4-FFF2-40B4-BE49-F238E27FC236}">
                <a16:creationId xmlns:a16="http://schemas.microsoft.com/office/drawing/2014/main" id="{39C5F5BE-1EAF-073E-11C9-33DE3356CDEF}"/>
              </a:ext>
            </a:extLst>
          </p:cNvPr>
          <p:cNvSpPr/>
          <p:nvPr/>
        </p:nvSpPr>
        <p:spPr>
          <a:xfrm>
            <a:off x="-2590800" y="3925669"/>
            <a:ext cx="1869365" cy="276999"/>
          </a:xfrm>
          <a:prstGeom prst="rect">
            <a:avLst/>
          </a:prstGeom>
          <a:noFill/>
        </p:spPr>
        <p:txBody>
          <a:bodyPr wrap="square">
            <a:spAutoFit/>
          </a:bodyPr>
          <a:lstStyle/>
          <a:p>
            <a:r>
              <a:rPr lang="en-US" sz="1200" b="1" i="1" dirty="0">
                <a:ln w="3175">
                  <a:noFill/>
                </a:ln>
                <a:solidFill>
                  <a:schemeClr val="bg1"/>
                </a:solidFill>
                <a:latin typeface="Cambria" panose="02040503050406030204" pitchFamily="18" charset="0"/>
              </a:rPr>
              <a:t>AI Generated</a:t>
            </a:r>
            <a:endParaRPr lang="en-US" sz="1000" b="1" i="1" dirty="0">
              <a:ln w="3175">
                <a:noFill/>
              </a:ln>
              <a:solidFill>
                <a:schemeClr val="bg1"/>
              </a:solidFill>
              <a:latin typeface="Cambria" panose="02040503050406030204" pitchFamily="18" charset="0"/>
            </a:endParaRPr>
          </a:p>
        </p:txBody>
      </p:sp>
      <p:sp>
        <p:nvSpPr>
          <p:cNvPr id="11" name="TextBox 10">
            <a:extLst>
              <a:ext uri="{FF2B5EF4-FFF2-40B4-BE49-F238E27FC236}">
                <a16:creationId xmlns:a16="http://schemas.microsoft.com/office/drawing/2014/main" id="{E5002EA1-75FC-4B74-C475-CFE87AA49349}"/>
              </a:ext>
            </a:extLst>
          </p:cNvPr>
          <p:cNvSpPr txBox="1"/>
          <p:nvPr/>
        </p:nvSpPr>
        <p:spPr>
          <a:xfrm>
            <a:off x="6260704" y="3249593"/>
            <a:ext cx="1869366" cy="954107"/>
          </a:xfrm>
          <a:prstGeom prst="rect">
            <a:avLst/>
          </a:prstGeom>
          <a:solidFill>
            <a:schemeClr val="bg1"/>
          </a:solidFill>
          <a:ln>
            <a:solidFill>
              <a:schemeClr val="tx1"/>
            </a:solidFill>
          </a:ln>
        </p:spPr>
        <p:txBody>
          <a:bodyPr wrap="square">
            <a:spAutoFit/>
          </a:bodyPr>
          <a:lstStyle/>
          <a:p>
            <a:pPr algn="ctr"/>
            <a:r>
              <a:rPr lang="en-US" sz="1400" dirty="0">
                <a:latin typeface="Cambria" panose="02040503050406030204" pitchFamily="18" charset="0"/>
                <a:ea typeface="Cambria" panose="02040503050406030204" pitchFamily="18" charset="0"/>
              </a:rPr>
              <a:t>3 Bedrooms</a:t>
            </a:r>
          </a:p>
          <a:p>
            <a:pPr algn="ctr"/>
            <a:r>
              <a:rPr lang="en-US" sz="1400" dirty="0">
                <a:latin typeface="Cambria" panose="02040503050406030204" pitchFamily="18" charset="0"/>
                <a:ea typeface="Cambria" panose="02040503050406030204" pitchFamily="18" charset="0"/>
              </a:rPr>
              <a:t>2 Baths</a:t>
            </a:r>
          </a:p>
          <a:p>
            <a:pPr algn="ctr"/>
            <a:r>
              <a:rPr lang="en-US" sz="1400" dirty="0">
                <a:latin typeface="Cambria" panose="02040503050406030204" pitchFamily="18" charset="0"/>
                <a:ea typeface="Cambria" panose="02040503050406030204" pitchFamily="18" charset="0"/>
              </a:rPr>
              <a:t>1,572 </a:t>
            </a:r>
            <a:r>
              <a:rPr lang="en-US" sz="1400" dirty="0" err="1">
                <a:latin typeface="Cambria" panose="02040503050406030204" pitchFamily="18" charset="0"/>
                <a:ea typeface="Cambria" panose="02040503050406030204" pitchFamily="18" charset="0"/>
              </a:rPr>
              <a:t>sqft</a:t>
            </a:r>
            <a:endParaRPr lang="en-US" sz="1400" dirty="0">
              <a:latin typeface="Cambria" panose="02040503050406030204" pitchFamily="18" charset="0"/>
              <a:ea typeface="Cambria" panose="02040503050406030204" pitchFamily="18" charset="0"/>
            </a:endParaRPr>
          </a:p>
          <a:p>
            <a:pPr algn="ctr"/>
            <a:r>
              <a:rPr lang="en-US" sz="1400" dirty="0">
                <a:latin typeface="Cambria" panose="02040503050406030204" pitchFamily="18" charset="0"/>
                <a:ea typeface="Cambria" panose="02040503050406030204" pitchFamily="18" charset="0"/>
              </a:rPr>
              <a:t>Built New in 2025</a:t>
            </a: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839</TotalTime>
  <Words>444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Cambria</vt:lpstr>
      <vt:lpstr>Fave Script Bold Pro</vt:lpstr>
      <vt:lpstr>Office Theme</vt:lpstr>
      <vt:lpstr>Single Story Under $390  Pond Lot w/ Fenced Yard &amp; 2 Car Garage DD2 Schools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122</cp:revision>
  <dcterms:created xsi:type="dcterms:W3CDTF">2006-08-16T00:00:00Z</dcterms:created>
  <dcterms:modified xsi:type="dcterms:W3CDTF">2026-03-24T16:47:03Z</dcterms:modified>
</cp:coreProperties>
</file>