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477" y="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10/3/2023</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10/3/2023</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10/3/2023</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10/3/2023</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10/3/2023</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10/3/2023</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10/3/2023</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10/3/2023</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10/3/2023</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10/3/2023</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10/3/2023</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10/3/2023</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jpg"/><Relationship Id="rId18" Type="http://schemas.openxmlformats.org/officeDocument/2006/relationships/image" Target="../media/image17.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jpg"/><Relationship Id="rId5" Type="http://schemas.openxmlformats.org/officeDocument/2006/relationships/image" Target="../media/image4.pn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sv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rotWithShape="1">
          <a:blip r:embed="rId2">
            <a:extLst>
              <a:ext uri="{28A0092B-C50C-407E-A947-70E740481C1C}">
                <a14:useLocalDpi xmlns:a14="http://schemas.microsoft.com/office/drawing/2010/main" val="0"/>
              </a:ext>
            </a:extLst>
          </a:blip>
          <a:srcRect b="14166"/>
          <a:stretch/>
        </p:blipFill>
        <p:spPr>
          <a:xfrm>
            <a:off x="0" y="0"/>
            <a:ext cx="7315200" cy="4185920"/>
          </a:xfrm>
          <a:prstGeom prst="rect">
            <a:avLst/>
          </a:prstGeom>
        </p:spPr>
      </p:pic>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1" y="0"/>
            <a:ext cx="3748391" cy="724123"/>
          </a:xfrm>
          <a:noFill/>
          <a:ln>
            <a:noFill/>
          </a:ln>
        </p:spPr>
        <p:txBody>
          <a:bodyPr anchor="t">
            <a:noAutofit/>
          </a:bodyPr>
          <a:lstStyle/>
          <a:p>
            <a:pPr algn="l"/>
            <a:r>
              <a:rPr lang="en-US" sz="3600" b="1" dirty="0">
                <a:solidFill>
                  <a:schemeClr val="bg1"/>
                </a:solidFill>
                <a:latin typeface="Rastanty Cortez" panose="02000506000000020003" pitchFamily="2" charset="0"/>
              </a:rPr>
              <a:t>Agent Open House Thursday</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3515359" y="0"/>
            <a:ext cx="3799841" cy="931962"/>
          </a:xfrm>
        </p:spPr>
        <p:txBody>
          <a:bodyPr>
            <a:normAutofit fontScale="70000" lnSpcReduction="20000"/>
          </a:bodyPr>
          <a:lstStyle/>
          <a:p>
            <a:pPr algn="r">
              <a:lnSpc>
                <a:spcPct val="120000"/>
              </a:lnSpc>
            </a:pPr>
            <a:r>
              <a:rPr lang="en-US" sz="2900" b="1" dirty="0">
                <a:latin typeface="Century Gothic" panose="020B0502020202020204" pitchFamily="34" charset="0"/>
              </a:rPr>
              <a:t>1038 Hunley Waters Circle</a:t>
            </a:r>
            <a:br>
              <a:rPr lang="en-US" b="1" dirty="0">
                <a:latin typeface="Century Gothic" panose="020B0502020202020204" pitchFamily="34" charset="0"/>
              </a:rPr>
            </a:br>
            <a:r>
              <a:rPr lang="en-US" sz="2200" dirty="0">
                <a:latin typeface="Century Gothic" panose="020B0502020202020204" pitchFamily="34" charset="0"/>
              </a:rPr>
              <a:t>Hunley Waters | North Charleston</a:t>
            </a:r>
            <a:br>
              <a:rPr lang="en-US" sz="2200" dirty="0">
                <a:latin typeface="Century Gothic" panose="020B0502020202020204" pitchFamily="34" charset="0"/>
              </a:rPr>
            </a:br>
            <a:r>
              <a:rPr lang="en-US" sz="2200" dirty="0">
                <a:latin typeface="Century Gothic" panose="020B0502020202020204" pitchFamily="34" charset="0"/>
              </a:rPr>
              <a:t>MLS# 23021795 | $675,000</a:t>
            </a:r>
          </a:p>
        </p:txBody>
      </p:sp>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4492" y="4821976"/>
            <a:ext cx="506064" cy="595844"/>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74718" y="4821976"/>
            <a:ext cx="506064" cy="595844"/>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74605" y="4821976"/>
            <a:ext cx="506064" cy="595844"/>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8661163" y="5308596"/>
            <a:ext cx="479342"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9261277" y="5308596"/>
            <a:ext cx="479342"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8061050" y="5308596"/>
            <a:ext cx="479342" cy="246221"/>
          </a:xfrm>
          <a:prstGeom prst="rect">
            <a:avLst/>
          </a:prstGeom>
          <a:noFill/>
        </p:spPr>
        <p:txBody>
          <a:bodyPr wrap="square">
            <a:spAutoFit/>
          </a:bodyPr>
          <a:lstStyle/>
          <a:p>
            <a:pPr algn="ctr"/>
            <a:r>
              <a:rPr lang="en-US" sz="1000" dirty="0">
                <a:latin typeface="Century Gothic" panose="020B0502020202020204" pitchFamily="34" charset="0"/>
              </a:rPr>
              <a:t>4</a:t>
            </a:r>
          </a:p>
        </p:txBody>
      </p:sp>
      <p:pic>
        <p:nvPicPr>
          <p:cNvPr id="6" name="Picture 5">
            <a:extLst>
              <a:ext uri="{FF2B5EF4-FFF2-40B4-BE49-F238E27FC236}">
                <a16:creationId xmlns:a16="http://schemas.microsoft.com/office/drawing/2014/main" id="{A020B926-867B-7CBB-673C-3084168EA41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044654" y="1589213"/>
            <a:ext cx="1492854" cy="995236"/>
          </a:xfrm>
          <a:prstGeom prst="rect">
            <a:avLst/>
          </a:prstGeom>
        </p:spPr>
      </p:pic>
      <p:pic>
        <p:nvPicPr>
          <p:cNvPr id="10" name="Picture 9">
            <a:extLst>
              <a:ext uri="{FF2B5EF4-FFF2-40B4-BE49-F238E27FC236}">
                <a16:creationId xmlns:a16="http://schemas.microsoft.com/office/drawing/2014/main" id="{C1BAA087-D5FC-08C9-143C-81428C7F5EE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8046597" y="2837350"/>
            <a:ext cx="1490911" cy="993941"/>
          </a:xfrm>
          <a:prstGeom prst="rect">
            <a:avLst/>
          </a:prstGeom>
        </p:spPr>
      </p:pic>
      <p:sp>
        <p:nvSpPr>
          <p:cNvPr id="42" name="TextBox 41">
            <a:extLst>
              <a:ext uri="{FF2B5EF4-FFF2-40B4-BE49-F238E27FC236}">
                <a16:creationId xmlns:a16="http://schemas.microsoft.com/office/drawing/2014/main" id="{0961B75F-0215-7D19-DFEE-6BDF08056B9C}"/>
              </a:ext>
            </a:extLst>
          </p:cNvPr>
          <p:cNvSpPr txBox="1"/>
          <p:nvPr/>
        </p:nvSpPr>
        <p:spPr>
          <a:xfrm>
            <a:off x="2103120" y="8323128"/>
            <a:ext cx="3108960" cy="646331"/>
          </a:xfrm>
          <a:prstGeom prst="rect">
            <a:avLst/>
          </a:prstGeom>
          <a:noFill/>
        </p:spPr>
        <p:txBody>
          <a:bodyPr wrap="square" rtlCol="0">
            <a:spAutoFit/>
          </a:bodyPr>
          <a:lstStyle/>
          <a:p>
            <a:pPr algn="ctr"/>
            <a:r>
              <a:rPr lang="en-US" sz="1600" b="1" i="0" dirty="0">
                <a:solidFill>
                  <a:srgbClr val="083262"/>
                </a:solidFill>
                <a:effectLst/>
                <a:latin typeface="Century Gothic" panose="020B0502020202020204" pitchFamily="34" charset="0"/>
              </a:rPr>
              <a:t>Sean Welsh</a:t>
            </a:r>
            <a:br>
              <a:rPr lang="en-US" sz="1600" dirty="0">
                <a:solidFill>
                  <a:srgbClr val="083262"/>
                </a:solidFill>
                <a:latin typeface="Century Gothic" panose="020B0502020202020204" pitchFamily="34" charset="0"/>
              </a:rPr>
            </a:br>
            <a:r>
              <a:rPr lang="en-US" sz="1000" b="0" i="0" dirty="0">
                <a:solidFill>
                  <a:srgbClr val="083262"/>
                </a:solidFill>
                <a:effectLst/>
                <a:latin typeface="Century Gothic" panose="020B0502020202020204" pitchFamily="34" charset="0"/>
              </a:rPr>
              <a:t>843-364-6217 | </a:t>
            </a:r>
            <a:r>
              <a:rPr lang="en-US" sz="1000" dirty="0">
                <a:solidFill>
                  <a:srgbClr val="083262"/>
                </a:solidFill>
                <a:latin typeface="Century Gothic" panose="020B0502020202020204" pitchFamily="34" charset="0"/>
              </a:rPr>
              <a:t>sean.welsh@carolinaone.com</a:t>
            </a:r>
          </a:p>
          <a:p>
            <a:pPr algn="ctr"/>
            <a:r>
              <a:rPr lang="en-US" sz="1000" dirty="0">
                <a:solidFill>
                  <a:srgbClr val="083262"/>
                </a:solidFill>
                <a:latin typeface="Century Gothic" panose="020B0502020202020204" pitchFamily="34" charset="0"/>
              </a:rPr>
              <a:t>www.seanwelshrealtor.com</a:t>
            </a: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579911" y="8323128"/>
            <a:ext cx="638822" cy="638822"/>
          </a:xfrm>
          <a:prstGeom prst="rect">
            <a:avLst/>
          </a:prstGeom>
        </p:spPr>
      </p:pic>
      <p:pic>
        <p:nvPicPr>
          <p:cNvPr id="11" name="Picture 10">
            <a:extLst>
              <a:ext uri="{FF2B5EF4-FFF2-40B4-BE49-F238E27FC236}">
                <a16:creationId xmlns:a16="http://schemas.microsoft.com/office/drawing/2014/main" id="{84E63AF5-E08C-C8FB-EE15-FDC1B04AA2EF}"/>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7574492" y="613845"/>
            <a:ext cx="1806107" cy="1203629"/>
          </a:xfrm>
          <a:prstGeom prst="rect">
            <a:avLst/>
          </a:prstGeom>
        </p:spPr>
      </p:pic>
      <p:pic>
        <p:nvPicPr>
          <p:cNvPr id="12" name="Picture 11">
            <a:extLst>
              <a:ext uri="{FF2B5EF4-FFF2-40B4-BE49-F238E27FC236}">
                <a16:creationId xmlns:a16="http://schemas.microsoft.com/office/drawing/2014/main" id="{F444B440-F0CA-57F1-A15B-5C1569EDD1F2}"/>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63381" y="7290074"/>
            <a:ext cx="1267935" cy="844740"/>
          </a:xfrm>
          <a:prstGeom prst="rect">
            <a:avLst/>
          </a:prstGeom>
        </p:spPr>
      </p:pic>
      <p:pic>
        <p:nvPicPr>
          <p:cNvPr id="16" name="Picture 15">
            <a:extLst>
              <a:ext uri="{FF2B5EF4-FFF2-40B4-BE49-F238E27FC236}">
                <a16:creationId xmlns:a16="http://schemas.microsoft.com/office/drawing/2014/main" id="{C16D118F-402C-12E1-C34E-F4DC220E3473}"/>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598306" y="7290074"/>
            <a:ext cx="1268646" cy="841535"/>
          </a:xfrm>
          <a:prstGeom prst="rect">
            <a:avLst/>
          </a:prstGeom>
        </p:spPr>
      </p:pic>
      <p:pic>
        <p:nvPicPr>
          <p:cNvPr id="18" name="Picture 17">
            <a:extLst>
              <a:ext uri="{FF2B5EF4-FFF2-40B4-BE49-F238E27FC236}">
                <a16:creationId xmlns:a16="http://schemas.microsoft.com/office/drawing/2014/main" id="{C2255E6F-30CB-9A44-54E4-80FAE8435970}"/>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4469578" y="7290223"/>
            <a:ext cx="1268199" cy="845466"/>
          </a:xfrm>
          <a:prstGeom prst="rect">
            <a:avLst/>
          </a:prstGeom>
        </p:spPr>
      </p:pic>
      <p:pic>
        <p:nvPicPr>
          <p:cNvPr id="20" name="Picture 19">
            <a:extLst>
              <a:ext uri="{FF2B5EF4-FFF2-40B4-BE49-F238E27FC236}">
                <a16:creationId xmlns:a16="http://schemas.microsoft.com/office/drawing/2014/main" id="{7B1D3718-1CD1-A274-FBD1-60FA4B212311}"/>
              </a:ext>
            </a:extLst>
          </p:cNvPr>
          <p:cNvPicPr>
            <a:picLocks noChangeAspect="1"/>
          </p:cNvPicPr>
          <p:nvPr/>
        </p:nvPicPr>
        <p:blipFill>
          <a:blip r:embed="rId16">
            <a:extLst>
              <a:ext uri="{28A0092B-C50C-407E-A947-70E740481C1C}">
                <a14:useLocalDpi xmlns:a14="http://schemas.microsoft.com/office/drawing/2010/main" val="0"/>
              </a:ext>
            </a:extLst>
          </a:blip>
          <a:srcRect l="250" r="250"/>
          <a:stretch/>
        </p:blipFill>
        <p:spPr>
          <a:xfrm>
            <a:off x="5904766" y="7290074"/>
            <a:ext cx="1268645" cy="845764"/>
          </a:xfrm>
          <a:prstGeom prst="rect">
            <a:avLst/>
          </a:prstGeom>
        </p:spPr>
      </p:pic>
      <p:pic>
        <p:nvPicPr>
          <p:cNvPr id="1026" name="Picture 2">
            <a:extLst>
              <a:ext uri="{FF2B5EF4-FFF2-40B4-BE49-F238E27FC236}">
                <a16:creationId xmlns:a16="http://schemas.microsoft.com/office/drawing/2014/main" id="{6F06B016-B191-8F4E-9C7A-0B650CB5F66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p:blipFill>
        <p:spPr bwMode="auto">
          <a:xfrm>
            <a:off x="96467" y="8323128"/>
            <a:ext cx="807673" cy="6400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813D680-6ECD-005C-3077-9E6D2DED5F90}"/>
              </a:ext>
            </a:extLst>
          </p:cNvPr>
          <p:cNvSpPr txBox="1"/>
          <p:nvPr/>
        </p:nvSpPr>
        <p:spPr>
          <a:xfrm>
            <a:off x="1303285" y="8943945"/>
            <a:ext cx="4708631" cy="200055"/>
          </a:xfrm>
          <a:prstGeom prst="rect">
            <a:avLst/>
          </a:prstGeom>
          <a:noFill/>
        </p:spPr>
        <p:txBody>
          <a:bodyPr wrap="square" rtlCol="0">
            <a:spAutoFit/>
          </a:bodyPr>
          <a:lstStyle/>
          <a:p>
            <a:pPr algn="ctr"/>
            <a:r>
              <a:rPr lang="en-US" sz="700" b="0" i="0" dirty="0">
                <a:solidFill>
                  <a:schemeClr val="tx2">
                    <a:lumMod val="40000"/>
                    <a:lumOff val="60000"/>
                  </a:schemeClr>
                </a:solidFill>
                <a:effectLst/>
                <a:latin typeface="Century Gothic" panose="020B0502020202020204" pitchFamily="34" charset="0"/>
              </a:rPr>
              <a:t>Carolina One Real Estate | 195 W Coleman Blvd | Mt Pleasant, SC 29464-3495</a:t>
            </a:r>
            <a:endParaRPr lang="en-US" sz="500" dirty="0">
              <a:solidFill>
                <a:schemeClr val="tx2">
                  <a:lumMod val="40000"/>
                  <a:lumOff val="6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53EDAF66-DE50-54B0-C470-EBCDC12C6EC6}"/>
              </a:ext>
            </a:extLst>
          </p:cNvPr>
          <p:cNvSpPr txBox="1"/>
          <p:nvPr/>
        </p:nvSpPr>
        <p:spPr>
          <a:xfrm>
            <a:off x="58625" y="4267017"/>
            <a:ext cx="7197950" cy="2941959"/>
          </a:xfrm>
          <a:prstGeom prst="rect">
            <a:avLst/>
          </a:prstGeom>
          <a:noFill/>
        </p:spPr>
        <p:txBody>
          <a:bodyPr wrap="square" numCol="1" rtlCol="0" anchor="ctr">
            <a:spAutoFit/>
          </a:bodyPr>
          <a:lstStyle/>
          <a:p>
            <a:pPr algn="ctr">
              <a:lnSpc>
                <a:spcPct val="150000"/>
              </a:lnSpc>
            </a:pPr>
            <a:r>
              <a:rPr lang="en-US" sz="830" dirty="0">
                <a:solidFill>
                  <a:schemeClr val="tx2"/>
                </a:solidFill>
                <a:latin typeface="Century Gothic" panose="020B0502020202020204" pitchFamily="34" charset="0"/>
              </a:rPr>
              <a:t>One of the few waterfront properties in the exclusive gated community of Hunley Waters, this house has sweeping views of the Noisette Creek in the heart of Park Circle! The beautiful 3 bedroom home has gleaming hardwood floors and a spacious open floor plan perfect for entertaining! The kitchen has granite countertops, stainless steel appliances and </a:t>
            </a:r>
            <a:r>
              <a:rPr lang="en-US" sz="830" dirty="0" err="1">
                <a:solidFill>
                  <a:schemeClr val="tx2"/>
                </a:solidFill>
                <a:latin typeface="Century Gothic" panose="020B0502020202020204" pitchFamily="34" charset="0"/>
              </a:rPr>
              <a:t>bartop</a:t>
            </a:r>
            <a:r>
              <a:rPr lang="en-US" sz="830" dirty="0">
                <a:solidFill>
                  <a:schemeClr val="tx2"/>
                </a:solidFill>
                <a:latin typeface="Century Gothic" panose="020B0502020202020204" pitchFamily="34" charset="0"/>
              </a:rPr>
              <a:t> for casual dining. The main level primary bedroom has a gorgeous </a:t>
            </a:r>
            <a:r>
              <a:rPr lang="en-US" sz="830" dirty="0" err="1">
                <a:solidFill>
                  <a:schemeClr val="tx2"/>
                </a:solidFill>
                <a:latin typeface="Century Gothic" panose="020B0502020202020204" pitchFamily="34" charset="0"/>
              </a:rPr>
              <a:t>en</a:t>
            </a:r>
            <a:r>
              <a:rPr lang="en-US" sz="830" dirty="0">
                <a:solidFill>
                  <a:schemeClr val="tx2"/>
                </a:solidFill>
                <a:latin typeface="Century Gothic" panose="020B0502020202020204" pitchFamily="34" charset="0"/>
              </a:rPr>
              <a:t> suite with subway tile surround shower and semi frameless glass door. Bathroom also features dual vanities and linen closet for additional storage. Primary suite enjoys access to the newly rebuilt deck with serene water and marsh views.  Heading upstairs you'll find 2 equally oversized bedrooms that share a recently updated bathroom featuring marble countertops and tile surround shower room with soaking tub. The living space of the home is extended with the covered patio under the deck which has plenty of space for all of your outdoor furniture. Super low electric bills with spray foam insulation and solar panels that are paid off! The garage has parking for up to three vehicles and storage for all your toys. Lawn care is included with HOA dues so get out and enjoy the community. Park Circle was voted Best Neighborhood by the Charleston City Paper FOUR YEARS IN A ROW! All new $20 million inclusive park just over 1 mile away that is set to open in November, and a new, $27 million athletic complex coming to Danny Jones Park that includes baseball fields, basketball &amp; pickleball courts, plus temperature controlled pools. The city's most popular brewery, Holy City is just across the creek, and the newly constructed Noisette bridge was just named top 10 in the world by Architectural Digest. Schedule your showing today before this amazing opportunity is gone! A $2,500 Lender Credit is available and will be applied towards the buyer's closing costs and pre-</a:t>
            </a:r>
            <a:r>
              <a:rPr lang="en-US" sz="830" dirty="0" err="1">
                <a:solidFill>
                  <a:schemeClr val="tx2"/>
                </a:solidFill>
                <a:latin typeface="Century Gothic" panose="020B0502020202020204" pitchFamily="34" charset="0"/>
              </a:rPr>
              <a:t>paids</a:t>
            </a:r>
            <a:r>
              <a:rPr lang="en-US" sz="830" dirty="0">
                <a:solidFill>
                  <a:schemeClr val="tx2"/>
                </a:solidFill>
                <a:latin typeface="Century Gothic" panose="020B0502020202020204" pitchFamily="34" charset="0"/>
              </a:rPr>
              <a:t> if the buyer chooses to use the seller's preferred lender. This credit is in addition to any negotiated seller concessions.</a:t>
            </a:r>
          </a:p>
        </p:txBody>
      </p:sp>
      <p:sp>
        <p:nvSpPr>
          <p:cNvPr id="5" name="TextBox 4">
            <a:extLst>
              <a:ext uri="{FF2B5EF4-FFF2-40B4-BE49-F238E27FC236}">
                <a16:creationId xmlns:a16="http://schemas.microsoft.com/office/drawing/2014/main" id="{930B6364-BBA5-DD85-ACE9-4C6DA6EE40DC}"/>
              </a:ext>
            </a:extLst>
          </p:cNvPr>
          <p:cNvSpPr txBox="1"/>
          <p:nvPr/>
        </p:nvSpPr>
        <p:spPr>
          <a:xfrm>
            <a:off x="1" y="626123"/>
            <a:ext cx="2483795" cy="246221"/>
          </a:xfrm>
          <a:prstGeom prst="rect">
            <a:avLst/>
          </a:prstGeom>
          <a:noFill/>
        </p:spPr>
        <p:txBody>
          <a:bodyPr wrap="square" rtlCol="0">
            <a:spAutoFit/>
          </a:bodyPr>
          <a:lstStyle/>
          <a:p>
            <a:pPr algn="ctr"/>
            <a:r>
              <a:rPr lang="en-US" sz="1000" dirty="0">
                <a:solidFill>
                  <a:schemeClr val="bg1"/>
                </a:solidFill>
                <a:latin typeface="Century Gothic" panose="020B0502020202020204" pitchFamily="34" charset="0"/>
              </a:rPr>
              <a:t>11am-2pm  ~ Lunch will be provided</a:t>
            </a:r>
          </a:p>
        </p:txBody>
      </p:sp>
      <p:pic>
        <p:nvPicPr>
          <p:cNvPr id="23" name="Picture 22">
            <a:extLst>
              <a:ext uri="{FF2B5EF4-FFF2-40B4-BE49-F238E27FC236}">
                <a16:creationId xmlns:a16="http://schemas.microsoft.com/office/drawing/2014/main" id="{4D26882E-81BB-B23F-2958-BE7CEF9363E7}"/>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3037114" y="7290074"/>
            <a:ext cx="1262302" cy="841535"/>
          </a:xfrm>
          <a:prstGeom prst="rect">
            <a:avLst/>
          </a:prstGeom>
        </p:spPr>
      </p:pic>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425</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Rastanty Cortez</vt:lpstr>
      <vt:lpstr>Office Theme</vt:lpstr>
      <vt:lpstr>Agent Open House Thursday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21</cp:revision>
  <dcterms:created xsi:type="dcterms:W3CDTF">2022-10-19T11:58:47Z</dcterms:created>
  <dcterms:modified xsi:type="dcterms:W3CDTF">2023-10-03T20:31:38Z</dcterms:modified>
</cp:coreProperties>
</file>